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317" r:id="rId3"/>
    <p:sldId id="258" r:id="rId4"/>
    <p:sldId id="264" r:id="rId5"/>
    <p:sldId id="259" r:id="rId6"/>
    <p:sldId id="257" r:id="rId7"/>
    <p:sldId id="265" r:id="rId8"/>
    <p:sldId id="266" r:id="rId9"/>
    <p:sldId id="268" r:id="rId10"/>
    <p:sldId id="269" r:id="rId11"/>
    <p:sldId id="271" r:id="rId12"/>
    <p:sldId id="272" r:id="rId13"/>
    <p:sldId id="273" r:id="rId14"/>
    <p:sldId id="276" r:id="rId15"/>
    <p:sldId id="277" r:id="rId16"/>
    <p:sldId id="278" r:id="rId17"/>
    <p:sldId id="325" r:id="rId18"/>
    <p:sldId id="280" r:id="rId19"/>
    <p:sldId id="282" r:id="rId20"/>
    <p:sldId id="285" r:id="rId21"/>
    <p:sldId id="288" r:id="rId22"/>
    <p:sldId id="287" r:id="rId23"/>
    <p:sldId id="291" r:id="rId24"/>
    <p:sldId id="293" r:id="rId25"/>
    <p:sldId id="294" r:id="rId26"/>
    <p:sldId id="295" r:id="rId27"/>
    <p:sldId id="296" r:id="rId28"/>
    <p:sldId id="299" r:id="rId29"/>
    <p:sldId id="302" r:id="rId30"/>
    <p:sldId id="305" r:id="rId31"/>
    <p:sldId id="307" r:id="rId32"/>
    <p:sldId id="309" r:id="rId33"/>
    <p:sldId id="311" r:id="rId34"/>
    <p:sldId id="313" r:id="rId35"/>
    <p:sldId id="314" r:id="rId36"/>
    <p:sldId id="318" r:id="rId37"/>
    <p:sldId id="319" r:id="rId38"/>
    <p:sldId id="322" r:id="rId39"/>
    <p:sldId id="326" r:id="rId40"/>
    <p:sldId id="321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94" autoAdjust="0"/>
    <p:restoredTop sz="92518" autoAdjust="0"/>
  </p:normalViewPr>
  <p:slideViewPr>
    <p:cSldViewPr snapToGrid="0">
      <p:cViewPr>
        <p:scale>
          <a:sx n="90" d="100"/>
          <a:sy n="90" d="100"/>
        </p:scale>
        <p:origin x="-726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5357EC-BEFF-4C3B-83E0-EFC0ECBFA7B4}" type="datetimeFigureOut">
              <a:rPr lang="ru-RU" smtClean="0"/>
              <a:pPr/>
              <a:t>12.04.2023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815127-1403-4353-B9EA-88A5A0D31B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53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815127-1403-4353-B9EA-88A5A0D31B52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189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E6E1-DAA4-4026-B5F0-6EA0DFA0A198}" type="datetimeFigureOut">
              <a:rPr lang="ru-RU" smtClean="0"/>
              <a:pPr/>
              <a:t>12.04.2023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0ECA-9106-49EA-90AA-5859E3C32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2984031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E6E1-DAA4-4026-B5F0-6EA0DFA0A198}" type="datetimeFigureOut">
              <a:rPr lang="ru-RU" smtClean="0"/>
              <a:pPr/>
              <a:t>12.04.2023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0ECA-9106-49EA-90AA-5859E3C32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704885"/>
      </p:ext>
    </p:extLst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E6E1-DAA4-4026-B5F0-6EA0DFA0A198}" type="datetimeFigureOut">
              <a:rPr lang="ru-RU" smtClean="0"/>
              <a:pPr/>
              <a:t>12.04.2023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0ECA-9106-49EA-90AA-5859E3C32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76270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E6E1-DAA4-4026-B5F0-6EA0DFA0A198}" type="datetimeFigureOut">
              <a:rPr lang="ru-RU" smtClean="0"/>
              <a:pPr/>
              <a:t>12.04.2023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0ECA-9106-49EA-90AA-5859E3C32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949126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E6E1-DAA4-4026-B5F0-6EA0DFA0A198}" type="datetimeFigureOut">
              <a:rPr lang="ru-RU" smtClean="0"/>
              <a:pPr/>
              <a:t>12.04.2023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0ECA-9106-49EA-90AA-5859E3C32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794059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E6E1-DAA4-4026-B5F0-6EA0DFA0A198}" type="datetimeFigureOut">
              <a:rPr lang="ru-RU" smtClean="0"/>
              <a:pPr/>
              <a:t>12.04.2023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0ECA-9106-49EA-90AA-5859E3C32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260190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E6E1-DAA4-4026-B5F0-6EA0DFA0A198}" type="datetimeFigureOut">
              <a:rPr lang="ru-RU" smtClean="0"/>
              <a:pPr/>
              <a:t>12.04.2023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0ECA-9106-49EA-90AA-5859E3C32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152014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E6E1-DAA4-4026-B5F0-6EA0DFA0A198}" type="datetimeFigureOut">
              <a:rPr lang="ru-RU" smtClean="0"/>
              <a:pPr/>
              <a:t>12.04.2023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0ECA-9106-49EA-90AA-5859E3C32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8882990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E6E1-DAA4-4026-B5F0-6EA0DFA0A198}" type="datetimeFigureOut">
              <a:rPr lang="ru-RU" smtClean="0"/>
              <a:pPr/>
              <a:t>12.04.2023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0ECA-9106-49EA-90AA-5859E3C32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474854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E6E1-DAA4-4026-B5F0-6EA0DFA0A198}" type="datetimeFigureOut">
              <a:rPr lang="ru-RU" smtClean="0"/>
              <a:pPr/>
              <a:t>12.04.2023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0ECA-9106-49EA-90AA-5859E3C32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289200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E6E1-DAA4-4026-B5F0-6EA0DFA0A198}" type="datetimeFigureOut">
              <a:rPr lang="ru-RU" smtClean="0"/>
              <a:pPr/>
              <a:t>12.04.2023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0ECA-9106-49EA-90AA-5859E3C32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854153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DE6E1-DAA4-4026-B5F0-6EA0DFA0A198}" type="datetimeFigureOut">
              <a:rPr lang="ru-RU" smtClean="0"/>
              <a:pPr/>
              <a:t>12.04.2023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CB0ECA-9106-49EA-90AA-5859E3C32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6642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7.xml"/><Relationship Id="rId18" Type="http://schemas.openxmlformats.org/officeDocument/2006/relationships/slide" Target="slide22.xml"/><Relationship Id="rId26" Type="http://schemas.openxmlformats.org/officeDocument/2006/relationships/slide" Target="slide30.xml"/><Relationship Id="rId3" Type="http://schemas.openxmlformats.org/officeDocument/2006/relationships/slide" Target="slide7.xml"/><Relationship Id="rId21" Type="http://schemas.openxmlformats.org/officeDocument/2006/relationships/slide" Target="slide25.xml"/><Relationship Id="rId34" Type="http://schemas.openxmlformats.org/officeDocument/2006/relationships/slide" Target="slide38.xml"/><Relationship Id="rId7" Type="http://schemas.openxmlformats.org/officeDocument/2006/relationships/slide" Target="slide11.xml"/><Relationship Id="rId12" Type="http://schemas.openxmlformats.org/officeDocument/2006/relationships/slide" Target="slide16.xml"/><Relationship Id="rId17" Type="http://schemas.openxmlformats.org/officeDocument/2006/relationships/slide" Target="slide21.xml"/><Relationship Id="rId25" Type="http://schemas.openxmlformats.org/officeDocument/2006/relationships/slide" Target="slide29.xml"/><Relationship Id="rId33" Type="http://schemas.openxmlformats.org/officeDocument/2006/relationships/slide" Target="slide37.xml"/><Relationship Id="rId2" Type="http://schemas.openxmlformats.org/officeDocument/2006/relationships/slide" Target="slide6.xml"/><Relationship Id="rId16" Type="http://schemas.openxmlformats.org/officeDocument/2006/relationships/slide" Target="slide20.xml"/><Relationship Id="rId20" Type="http://schemas.openxmlformats.org/officeDocument/2006/relationships/slide" Target="slide24.xml"/><Relationship Id="rId29" Type="http://schemas.openxmlformats.org/officeDocument/2006/relationships/slide" Target="slide3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11" Type="http://schemas.openxmlformats.org/officeDocument/2006/relationships/slide" Target="slide15.xml"/><Relationship Id="rId24" Type="http://schemas.openxmlformats.org/officeDocument/2006/relationships/slide" Target="slide28.xml"/><Relationship Id="rId32" Type="http://schemas.openxmlformats.org/officeDocument/2006/relationships/slide" Target="slide36.xml"/><Relationship Id="rId5" Type="http://schemas.openxmlformats.org/officeDocument/2006/relationships/slide" Target="slide9.xml"/><Relationship Id="rId15" Type="http://schemas.openxmlformats.org/officeDocument/2006/relationships/slide" Target="slide19.xml"/><Relationship Id="rId23" Type="http://schemas.openxmlformats.org/officeDocument/2006/relationships/slide" Target="slide27.xml"/><Relationship Id="rId28" Type="http://schemas.openxmlformats.org/officeDocument/2006/relationships/slide" Target="slide32.xml"/><Relationship Id="rId10" Type="http://schemas.openxmlformats.org/officeDocument/2006/relationships/slide" Target="slide14.xml"/><Relationship Id="rId19" Type="http://schemas.openxmlformats.org/officeDocument/2006/relationships/slide" Target="slide23.xml"/><Relationship Id="rId31" Type="http://schemas.openxmlformats.org/officeDocument/2006/relationships/slide" Target="slide35.xml"/><Relationship Id="rId4" Type="http://schemas.openxmlformats.org/officeDocument/2006/relationships/slide" Target="slide8.xml"/><Relationship Id="rId9" Type="http://schemas.openxmlformats.org/officeDocument/2006/relationships/slide" Target="slide13.xml"/><Relationship Id="rId14" Type="http://schemas.openxmlformats.org/officeDocument/2006/relationships/slide" Target="slide18.xml"/><Relationship Id="rId22" Type="http://schemas.openxmlformats.org/officeDocument/2006/relationships/slide" Target="slide26.xml"/><Relationship Id="rId27" Type="http://schemas.openxmlformats.org/officeDocument/2006/relationships/slide" Target="slide31.xml"/><Relationship Id="rId30" Type="http://schemas.openxmlformats.org/officeDocument/2006/relationships/slide" Target="slide3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hyperlink" Target="https://uren-vesti.ru/articles/media/2022/8/5/pervyie-litsa-goroda/" TargetMode="Externa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hyperlink" Target="https://uren-vesti.ru/articles/media/2017/6/16/tsrb-stupenki-rosta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hyperlink" Target="https://uren-vesti.ru/articles/media/2018/6/29/romashke-90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ren-vesti.ru/articles/media/2022/6/17/est-gorodok-na-ogromnoj-planete/" TargetMode="External"/><Relationship Id="rId7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12.png"/><Relationship Id="rId4" Type="http://schemas.openxmlformats.org/officeDocument/2006/relationships/slide" Target="slid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uren-vesti.ru/articles/media/2020/10/16/u-radugi-novaya-krovlya/" TargetMode="External"/><Relationship Id="rId4" Type="http://schemas.openxmlformats.org/officeDocument/2006/relationships/slide" Target="slid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ren-vesti.ru/articles/media/2013/3/8/zolotyie-golosa-glubinki/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hyperlink" Target="https://uren-vesti.ru/articles/media/2018/4/23/bojtsovskij-harakte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uren-vesti.ru/articles/media/2019/2/1/park-nashej-mechtyi/" TargetMode="External"/><Relationship Id="rId2" Type="http://schemas.openxmlformats.org/officeDocument/2006/relationships/hyperlink" Target="https://uren-vesti.ru/articles/media/2013/10/11/vyi-shumite-shumite-v-nashem-parke-beryozyi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slide" Target="slide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pravda-nn.ru/articles/pyatnadtsatiletnyaya-uchitelnitsa-zoya-solovyova-66-let-trudilas-na-blago-rodnogo-urenskogo-rajona/" TargetMode="External"/><Relationship Id="rId3" Type="http://schemas.openxmlformats.org/officeDocument/2006/relationships/hyperlink" Target="https://uren-vesti.ru/articles/media/2022/2/14/veteranskoe-edinstvo/" TargetMode="External"/><Relationship Id="rId7" Type="http://schemas.openxmlformats.org/officeDocument/2006/relationships/hyperlink" Target="https://uren-vesti.ru/articles/media/2021/12/10/v-fokuse-zhizn/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slide" Target="slid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uren-vesti.ru/articles/media/2018/4/16/na-svoyom-meste-2/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s://uren-vesti.ru/articles/media/2022/10/17/fenomen-energetika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hyperlink" Target="https://uren-vesti.ru/articles/media/2017/12/15/shkola-v-nashih-serdtsah/" TargetMode="External"/><Relationship Id="rId4" Type="http://schemas.openxmlformats.org/officeDocument/2006/relationships/hyperlink" Target="https://uren-vesti.ru/articles/media/2013/11/6/v-duhe-tvorchestva-i-vzaimoponimaniya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hyperlink" Target="https://uren-vesti.ru/articles/media/2019/6/17/25-vyisshaya-shkola-tantsa/" TargetMode="External"/><Relationship Id="rId4" Type="http://schemas.openxmlformats.org/officeDocument/2006/relationships/hyperlink" Target="https://uren-vesti.ru/articles/media/2022/5/16/iz-zala-v-zal-perehodya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slide" Target="slide5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hyperlink" Target="https://uren-vesti.ru/articles/media/2018/6/8/kto-v-tereme-zhivyot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ren-vesti.ru/articles/media/2016/5/30/vsya-ih-zhizn-zheleznaya-doroga/" TargetMode="External"/><Relationship Id="rId5" Type="http://schemas.openxmlformats.org/officeDocument/2006/relationships/slide" Target="slide5.xml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ren-vesti.ru/articles/media/2019/12/27/vokzal-preobrazilsya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uren-vesti.ru/articles/media/2014/12/26/spasatel-eto-zvuchit-gordo/" TargetMode="Externa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uren-vesti.ru/articles/media/2022/8/12/ognevaya-yarkaya-plyasovaya-zharkaya/" TargetMode="External"/><Relationship Id="rId7" Type="http://schemas.openxmlformats.org/officeDocument/2006/relationships/hyperlink" Target="https://uren-vesti.ru/articles/media/2015/8/10/magiya-dereva/" TargetMode="External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slide" Target="slide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ren-vesti.ru/articles/media/2020/12/21/za-kazhdyim-pensionnyim-delom-sudba-cheloveka/" TargetMode="External"/><Relationship Id="rId5" Type="http://schemas.openxmlformats.org/officeDocument/2006/relationships/image" Target="../media/image58.png"/><Relationship Id="rId4" Type="http://schemas.openxmlformats.org/officeDocument/2006/relationships/slide" Target="slide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uren-vesti.ru/articles/media/2016/12/5/fok-sparta-luchshij-v-oblasti/" TargetMode="External"/><Relationship Id="rId7" Type="http://schemas.openxmlformats.org/officeDocument/2006/relationships/image" Target="../media/image61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slide" Target="slide5.xml"/><Relationship Id="rId4" Type="http://schemas.openxmlformats.org/officeDocument/2006/relationships/hyperlink" Target="https://nnews.nnov.ru/posts/7104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hyperlink" Target="https://uren-vesti.ru/articles/media/2021/6/25/20-let-razvitiya/" TargetMode="External"/><Relationship Id="rId4" Type="http://schemas.openxmlformats.org/officeDocument/2006/relationships/image" Target="../media/image6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hyperlink" Target="https://uren-vesti.ru/articles/media/2013/9/6/goluboe-toplivo-stalo-realnostyu/" TargetMode="External"/><Relationship Id="rId4" Type="http://schemas.openxmlformats.org/officeDocument/2006/relationships/image" Target="../media/image6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uren-vesti.ru/articles/media/2013/3/19/parus-sveta-i-dobra/" TargetMode="External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uren-vesti.ru/articles/media/2019/10/14/dokumentyi-bez-lishnej-volokityi/" TargetMode="External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hyperlink" Target="https://uren-vesti.ru/articles/media/2015/9/4/dobro-pozhalovat-v-tehnikum/" TargetMode="External"/><Relationship Id="rId4" Type="http://schemas.openxmlformats.org/officeDocument/2006/relationships/image" Target="../media/image7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hyperlink" Target="https://pravda-nn.ru/news/sovremennyj-kinoteatr-otkroetsya-k-novomu-godu-v-urene/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uren-vesti.ru/articles/media/2018/6/29/pervyie-shagi/" TargetMode="External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slide" Target="slide5.xml"/><Relationship Id="rId4" Type="http://schemas.openxmlformats.org/officeDocument/2006/relationships/hyperlink" Target="https://uren-vesti.ru/articles/media/2018/8/3/gorod-dolzhen-byit-molodyim/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hyperlink" Target="https://uren-vesti.ru/articles/media/2019/10/7/dazhe-wi-fi-est/" TargetMode="External"/><Relationship Id="rId4" Type="http://schemas.openxmlformats.org/officeDocument/2006/relationships/hyperlink" Target="https://uren-vesti.ru/articles/media/2021/6/4/sohranyaem-pamyat/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7" Type="http://schemas.openxmlformats.org/officeDocument/2006/relationships/slide" Target="slide5.xml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ravda-nn.ru/news/sergej-babintsev-obnovlennaya-tsentralnaya-ploshhad-stanet-podarkom-vsem-gorozhanam-k-yubileyu-urenya/" TargetMode="External"/><Relationship Id="rId5" Type="http://schemas.openxmlformats.org/officeDocument/2006/relationships/hyperlink" Target="https://uren-vesti.ru/articles/media/2022/8/22/takaya-vazhnaya-pobeda/" TargetMode="External"/><Relationship Id="rId4" Type="http://schemas.openxmlformats.org/officeDocument/2006/relationships/image" Target="../media/image8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hyperlink" Target="https://uren-vesti.ru/articles/media/2023/2/17/pod-kryishej-doma-svoego-3/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s://uren-vesti.ru/articles/media/2019/2/1/park-nashej-mechtyi/" TargetMode="External"/><Relationship Id="rId3" Type="http://schemas.openxmlformats.org/officeDocument/2006/relationships/hyperlink" Target="https://uren-vesti.ru/articles/media/2013/3/8/zolotyie-golosa-glubinki/" TargetMode="External"/><Relationship Id="rId7" Type="http://schemas.openxmlformats.org/officeDocument/2006/relationships/hyperlink" Target="https://uren-vesti.ru/articles/media/2022/6/17/est-gorodok-na-ogromnoj-planete/" TargetMode="External"/><Relationship Id="rId2" Type="http://schemas.openxmlformats.org/officeDocument/2006/relationships/hyperlink" Target="https://uren-vesti.ru/articles/media/2015/9/4/dobro-pozhalovat-v-tehniku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ren-vesti.ru/articles/media/2022/8/5/pervyie-litsa-goroda/" TargetMode="External"/><Relationship Id="rId5" Type="http://schemas.openxmlformats.org/officeDocument/2006/relationships/hyperlink" Target="https://uren-vesti.ru/articles/media/2017/6/16/tsrb-stupenki-rosta/" TargetMode="External"/><Relationship Id="rId10" Type="http://schemas.openxmlformats.org/officeDocument/2006/relationships/hyperlink" Target="https://pravda-nn.ru/news/sovremennyj-kinoteatr-otkroetsya-k-novomu-godu-v-urene/" TargetMode="External"/><Relationship Id="rId4" Type="http://schemas.openxmlformats.org/officeDocument/2006/relationships/hyperlink" Target="https://uren-vesti.ru/articles/media/2018/6/29/romashke-90/" TargetMode="External"/><Relationship Id="rId9" Type="http://schemas.openxmlformats.org/officeDocument/2006/relationships/hyperlink" Target="https://uren-vesti.ru/articles/media/2019/10/14/dokumentyi-bez-lishnej-volokityi/" TargetMode="Externa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s://uren-biblio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1539" y="776748"/>
            <a:ext cx="7820921" cy="4392174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5147656"/>
            <a:ext cx="6858000" cy="84493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Краеведческий хронограф</a:t>
            </a:r>
            <a:endParaRPr lang="ru-RU" sz="4000" b="1" dirty="0">
              <a:solidFill>
                <a:srgbClr val="0070C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35396" y="1106356"/>
            <a:ext cx="593296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Родного города черты</a:t>
            </a:r>
            <a:endParaRPr lang="ru-RU" sz="4800" b="1" cap="none" spc="0" dirty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2" name="УРЕНЬ 5.0 (online-audio-converter.co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353339" y="5921810"/>
            <a:ext cx="609600" cy="6096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5890" y="743841"/>
            <a:ext cx="702158" cy="978633"/>
          </a:xfrm>
          <a:prstGeom prst="rect">
            <a:avLst/>
          </a:prstGeom>
        </p:spPr>
      </p:pic>
      <p:pic>
        <p:nvPicPr>
          <p:cNvPr id="1026" name="Picture 2" descr="C:\Users\Гыук\Pictures\изображения\_Логотип варианты 2 сине-зеленый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1137" y="755482"/>
            <a:ext cx="849509" cy="88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83281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2893" y="565045"/>
            <a:ext cx="8080744" cy="955411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</a:rPr>
              <a:t>Энергия</a:t>
            </a:r>
            <a:r>
              <a:rPr lang="ru-RU" sz="3600" b="1" i="1" dirty="0" smtClean="0">
                <a:solidFill>
                  <a:srgbClr val="FF0000"/>
                </a:solidFill>
              </a:rPr>
              <a:t> позитивных перемен…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1870" y="1685715"/>
            <a:ext cx="7368364" cy="396017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	</a:t>
            </a:r>
            <a:r>
              <a:rPr lang="ru-RU" dirty="0" err="1" smtClean="0">
                <a:solidFill>
                  <a:srgbClr val="002060"/>
                </a:solidFill>
              </a:rPr>
              <a:t>Уренская</a:t>
            </a:r>
            <a:r>
              <a:rPr lang="ru-RU" dirty="0" smtClean="0">
                <a:solidFill>
                  <a:srgbClr val="002060"/>
                </a:solidFill>
              </a:rPr>
              <a:t> центральная библиотека представляет  краеведческий хронограф «Родного города черты», который станет вашим спутником в возможной когда-то встрече с нашим городом, поможет вам войти в поток современной его жизни, почувствовать значимость событий, запечатлённых в его полувековой истории.  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002060"/>
                </a:solidFill>
              </a:rPr>
              <a:t>	Б</a:t>
            </a:r>
            <a:r>
              <a:rPr lang="ru-RU" dirty="0" smtClean="0">
                <a:solidFill>
                  <a:srgbClr val="002060"/>
                </a:solidFill>
              </a:rPr>
              <a:t>ыстротечны годы, и мы наглядно замечаем их бег хотя бы по тому стремительному изменению самого облика города, изменению столь разительному, что даже старожилы подчас не узнают привычных мест.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	</a:t>
            </a:r>
            <a:r>
              <a:rPr lang="ru-RU" b="1" dirty="0" smtClean="0">
                <a:solidFill>
                  <a:srgbClr val="FF0000"/>
                </a:solidFill>
              </a:rPr>
              <a:t>50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лет</a:t>
            </a:r>
            <a:r>
              <a:rPr lang="ru-RU" dirty="0" smtClean="0">
                <a:solidFill>
                  <a:srgbClr val="002060"/>
                </a:solidFill>
              </a:rPr>
              <a:t> для города – это только начало нового этапа развития и новых свершений.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17632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книга район\КНИГА\фото\фото 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6126" y="723014"/>
            <a:ext cx="7981186" cy="5355449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0130" y="786806"/>
            <a:ext cx="4614531" cy="2945221"/>
          </a:xfrm>
        </p:spPr>
        <p:txBody>
          <a:bodyPr numCol="1">
            <a:normAutofit fontScale="62500" lnSpcReduction="20000"/>
          </a:bodyPr>
          <a:lstStyle/>
          <a:p>
            <a:pPr marL="342900" lvl="1" indent="0" algn="just">
              <a:lnSpc>
                <a:spcPct val="100000"/>
              </a:lnSpc>
              <a:buNone/>
            </a:pPr>
            <a:r>
              <a:rPr lang="ru-RU" sz="3200" b="1" dirty="0" smtClean="0">
                <a:solidFill>
                  <a:srgbClr val="FFFF00"/>
                </a:solidFill>
              </a:rPr>
              <a:t>В России есть немало городов,</a:t>
            </a:r>
          </a:p>
          <a:p>
            <a:pPr marL="342900" lvl="1" indent="0" algn="just">
              <a:lnSpc>
                <a:spcPct val="100000"/>
              </a:lnSpc>
              <a:buNone/>
            </a:pPr>
            <a:r>
              <a:rPr lang="ru-RU" sz="3200" b="1" dirty="0" smtClean="0">
                <a:solidFill>
                  <a:srgbClr val="FFFF00"/>
                </a:solidFill>
              </a:rPr>
              <a:t>Которыми страна гордиться может.</a:t>
            </a:r>
          </a:p>
          <a:p>
            <a:pPr marL="342900" lvl="1" indent="0" algn="just">
              <a:lnSpc>
                <a:spcPct val="100000"/>
              </a:lnSpc>
              <a:buNone/>
            </a:pPr>
            <a:r>
              <a:rPr lang="ru-RU" sz="3200" b="1" dirty="0" smtClean="0">
                <a:solidFill>
                  <a:srgbClr val="FFFF00"/>
                </a:solidFill>
              </a:rPr>
              <a:t>Но есть и те, которые подчас</a:t>
            </a:r>
          </a:p>
          <a:p>
            <a:pPr marL="342900" lvl="1" indent="0" algn="just">
              <a:lnSpc>
                <a:spcPct val="100000"/>
              </a:lnSpc>
              <a:buNone/>
            </a:pPr>
            <a:r>
              <a:rPr lang="ru-RU" sz="3200" b="1" dirty="0" smtClean="0">
                <a:solidFill>
                  <a:srgbClr val="FFFF00"/>
                </a:solidFill>
              </a:rPr>
              <a:t>На карте нам найти бывает сложно.</a:t>
            </a:r>
          </a:p>
          <a:p>
            <a:pPr marL="342900" lvl="1" indent="0" algn="just">
              <a:lnSpc>
                <a:spcPct val="100000"/>
              </a:lnSpc>
              <a:buNone/>
            </a:pPr>
            <a:r>
              <a:rPr lang="ru-RU" sz="3200" b="1" dirty="0" smtClean="0">
                <a:solidFill>
                  <a:srgbClr val="FFFF00"/>
                </a:solidFill>
              </a:rPr>
              <a:t>Наш городок, пускай и небольшой,</a:t>
            </a:r>
          </a:p>
          <a:p>
            <a:pPr marL="342900" lvl="1" indent="0" algn="just">
              <a:lnSpc>
                <a:spcPct val="100000"/>
              </a:lnSpc>
              <a:buNone/>
            </a:pPr>
            <a:r>
              <a:rPr lang="ru-RU" sz="3200" b="1" dirty="0" smtClean="0">
                <a:solidFill>
                  <a:srgbClr val="FFFF00"/>
                </a:solidFill>
              </a:rPr>
              <a:t>Его названье многим не знакомо.</a:t>
            </a:r>
          </a:p>
          <a:p>
            <a:pPr marL="342900" lvl="1" indent="0" algn="just">
              <a:lnSpc>
                <a:spcPct val="100000"/>
              </a:lnSpc>
              <a:buNone/>
            </a:pPr>
            <a:r>
              <a:rPr lang="ru-RU" sz="3200" b="1" dirty="0" smtClean="0">
                <a:solidFill>
                  <a:srgbClr val="FFFF00"/>
                </a:solidFill>
              </a:rPr>
              <a:t>Зато для нас он самый дорогой,</a:t>
            </a:r>
          </a:p>
          <a:p>
            <a:pPr marL="342900" lvl="1" indent="0" algn="just">
              <a:lnSpc>
                <a:spcPct val="100000"/>
              </a:lnSpc>
              <a:buNone/>
            </a:pPr>
            <a:r>
              <a:rPr lang="ru-RU" sz="3200" b="1" dirty="0" smtClean="0">
                <a:solidFill>
                  <a:srgbClr val="FFFF00"/>
                </a:solidFill>
              </a:rPr>
              <a:t>О нём мы можем рассказать </a:t>
            </a:r>
          </a:p>
          <a:p>
            <a:pPr marL="342900" lvl="1" indent="0" algn="just">
              <a:lnSpc>
                <a:spcPct val="100000"/>
              </a:lnSpc>
              <a:buNone/>
            </a:pPr>
            <a:r>
              <a:rPr lang="ru-RU" sz="3200" b="1" dirty="0" smtClean="0">
                <a:solidFill>
                  <a:srgbClr val="FFFF00"/>
                </a:solidFill>
              </a:rPr>
              <a:t>так много.</a:t>
            </a:r>
          </a:p>
          <a:p>
            <a:pPr lvl="1">
              <a:lnSpc>
                <a:spcPct val="100000"/>
              </a:lnSpc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28" name="AutoShape 4" descr="https://files.pravda-nn.ru/2019/12/uren-0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files.pravda-nn.ru/2019/12/uren-0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Красивый и душевный городок Урень на севере Нижегородской области по направлению Транссиб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https://avatars.dzeninfra.ru/get-zen_doc/3769362/pub_61fd2715570af00053d9d96a_61fd3172a9ad4b646df5de6e/scale_24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https://avatars.dzeninfra.ru/get-zen_doc/3769362/pub_61fd2715570af00053d9d96a_61fd3172a9ad4b646df5de6e/scale_24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99166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179676" y="925033"/>
            <a:ext cx="54324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Город  Урень на карте Нижегородской области 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956" y="3877954"/>
            <a:ext cx="1081361" cy="1542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48161" y="5537958"/>
            <a:ext cx="141965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00" dirty="0"/>
              <a:t>Свет в моей судьбе : </a:t>
            </a:r>
            <a:r>
              <a:rPr lang="ru-RU" sz="700" dirty="0" err="1"/>
              <a:t>Уренский</a:t>
            </a:r>
            <a:r>
              <a:rPr lang="ru-RU" sz="700" dirty="0"/>
              <a:t> район: дорогами истории : [коллективный сборник очерков]. — Урень : [</a:t>
            </a:r>
            <a:r>
              <a:rPr lang="ru-RU" sz="700" dirty="0" err="1"/>
              <a:t>Уренская</a:t>
            </a:r>
            <a:r>
              <a:rPr lang="ru-RU" sz="700" dirty="0"/>
              <a:t> тип.], 2002. — 135 с. : [9] л. ил. : ил..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370" y="3876990"/>
            <a:ext cx="998722" cy="1501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63386" y="5568393"/>
            <a:ext cx="19940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00" dirty="0"/>
              <a:t>Города нашей области : география, история, экономика, население, культура / сост. И. В. Сидорова. — Горький : Волго-Вятское кн. изд-во, 1974. — 304 с. : ил</a:t>
            </a:r>
            <a:r>
              <a:rPr lang="ru-RU" sz="700" dirty="0" smtClean="0"/>
              <a:t>.</a:t>
            </a:r>
            <a:endParaRPr lang="ru-RU" sz="7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6686" y="1416511"/>
            <a:ext cx="4401881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500" dirty="0" smtClean="0">
                <a:solidFill>
                  <a:srgbClr val="002060"/>
                </a:solidFill>
              </a:rPr>
              <a:t>Город Урень – административный центр </a:t>
            </a:r>
            <a:r>
              <a:rPr lang="ru-RU" sz="1500" dirty="0" err="1" smtClean="0">
                <a:solidFill>
                  <a:srgbClr val="002060"/>
                </a:solidFill>
              </a:rPr>
              <a:t>Уренского</a:t>
            </a:r>
            <a:r>
              <a:rPr lang="ru-RU" sz="1500" dirty="0" smtClean="0">
                <a:solidFill>
                  <a:srgbClr val="002060"/>
                </a:solidFill>
              </a:rPr>
              <a:t> муниципального округа. Расположен в 190 км на север от Нижнего Новгорода на шоссе и железной дороге Нижний Новгород — Киров. Численность населения города составляет  более  12 тыс. человек.  </a:t>
            </a:r>
          </a:p>
          <a:p>
            <a:pPr algn="just"/>
            <a:r>
              <a:rPr lang="ru-RU" sz="1500" dirty="0" smtClean="0">
                <a:solidFill>
                  <a:srgbClr val="002060"/>
                </a:solidFill>
              </a:rPr>
              <a:t>Первые упоминания о селе Трехсвятском на месте современного города датированы 1719 годом. </a:t>
            </a:r>
          </a:p>
          <a:p>
            <a:pPr algn="just"/>
            <a:r>
              <a:rPr lang="ru-RU" sz="1500" dirty="0" smtClean="0">
                <a:solidFill>
                  <a:srgbClr val="002060"/>
                </a:solidFill>
              </a:rPr>
              <a:t>В </a:t>
            </a:r>
            <a:r>
              <a:rPr lang="ru-RU" sz="1600" dirty="0" smtClean="0">
                <a:solidFill>
                  <a:srgbClr val="002060"/>
                </a:solidFill>
              </a:rPr>
              <a:t>XVIII </a:t>
            </a:r>
            <a:r>
              <a:rPr lang="ru-RU" sz="1500" dirty="0" smtClean="0">
                <a:solidFill>
                  <a:srgbClr val="002060"/>
                </a:solidFill>
              </a:rPr>
              <a:t>веке Урень по указу Екатерины II был избран местом проведения трех крупных зимних ярмарок: Никольской, Крещенской и </a:t>
            </a:r>
            <a:r>
              <a:rPr lang="ru-RU" sz="1500" dirty="0" err="1" smtClean="0">
                <a:solidFill>
                  <a:srgbClr val="002060"/>
                </a:solidFill>
              </a:rPr>
              <a:t>Трехсвятской</a:t>
            </a:r>
            <a:r>
              <a:rPr lang="ru-RU" sz="1500" dirty="0" smtClean="0">
                <a:solidFill>
                  <a:srgbClr val="002060"/>
                </a:solidFill>
              </a:rPr>
              <a:t>.</a:t>
            </a:r>
            <a:r>
              <a:rPr lang="ru-RU" sz="1500" dirty="0" smtClean="0"/>
              <a:t> </a:t>
            </a:r>
          </a:p>
          <a:p>
            <a:pPr algn="just"/>
            <a:r>
              <a:rPr lang="ru-RU" sz="1500" dirty="0" smtClean="0">
                <a:solidFill>
                  <a:srgbClr val="002060"/>
                </a:solidFill>
              </a:rPr>
              <a:t>В 1927 году была открыта железнодорожная станция "Урень".</a:t>
            </a:r>
          </a:p>
          <a:p>
            <a:pPr algn="just"/>
            <a:r>
              <a:rPr lang="ru-RU" sz="1500" dirty="0" smtClean="0">
                <a:solidFill>
                  <a:srgbClr val="002060"/>
                </a:solidFill>
              </a:rPr>
              <a:t> В 1929 году село получило статус районного центра  </a:t>
            </a:r>
            <a:r>
              <a:rPr lang="ru-RU" sz="1500" dirty="0" err="1" smtClean="0">
                <a:solidFill>
                  <a:srgbClr val="002060"/>
                </a:solidFill>
              </a:rPr>
              <a:t>Уренского</a:t>
            </a:r>
            <a:r>
              <a:rPr lang="ru-RU" sz="1500" dirty="0" smtClean="0">
                <a:solidFill>
                  <a:srgbClr val="002060"/>
                </a:solidFill>
              </a:rPr>
              <a:t> района.</a:t>
            </a:r>
          </a:p>
          <a:p>
            <a:pPr algn="just"/>
            <a:r>
              <a:rPr lang="ru-RU" sz="1500" dirty="0" smtClean="0">
                <a:solidFill>
                  <a:srgbClr val="002060"/>
                </a:solidFill>
              </a:rPr>
              <a:t>В 1959 году Урень преобразован в поселок городского типа.</a:t>
            </a:r>
          </a:p>
          <a:p>
            <a:pPr algn="just"/>
            <a:r>
              <a:rPr lang="ru-RU" sz="1500" dirty="0" smtClean="0">
                <a:solidFill>
                  <a:srgbClr val="002060"/>
                </a:solidFill>
              </a:rPr>
              <a:t>В 1973 году  получил статус города Нижегородской области.</a:t>
            </a:r>
          </a:p>
          <a:p>
            <a:pPr algn="just"/>
            <a:r>
              <a:rPr lang="ru-RU" sz="1500" dirty="0" smtClean="0">
                <a:solidFill>
                  <a:srgbClr val="002060"/>
                </a:solidFill>
              </a:rPr>
              <a:t> </a:t>
            </a:r>
            <a:endParaRPr lang="ru-RU" sz="1500" dirty="0" smtClean="0"/>
          </a:p>
          <a:p>
            <a:endParaRPr lang="ru-RU" sz="15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957" y="1504510"/>
            <a:ext cx="2769360" cy="1929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4115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5472" y="1583758"/>
            <a:ext cx="7035905" cy="4419461"/>
          </a:xfrm>
        </p:spPr>
        <p:txBody>
          <a:bodyPr numCol="3"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2" action="ppaction://hlinksldjump"/>
              </a:rPr>
              <a:t>1973 год </a:t>
            </a:r>
            <a:endParaRPr lang="ru-RU" dirty="0" smtClean="0"/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3" action="ppaction://hlinksldjump"/>
              </a:rPr>
              <a:t>1974 год </a:t>
            </a:r>
            <a:endParaRPr lang="ru-RU" dirty="0"/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4" action="ppaction://hlinksldjump"/>
              </a:rPr>
              <a:t>1975 </a:t>
            </a:r>
            <a:r>
              <a:rPr lang="ru-RU" b="1" dirty="0">
                <a:solidFill>
                  <a:srgbClr val="FF0000"/>
                </a:solidFill>
                <a:hlinkClick r:id="rId4" action="ppaction://hlinksldjump"/>
              </a:rPr>
              <a:t>год </a:t>
            </a:r>
            <a:endParaRPr lang="ru-RU" dirty="0"/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5" action="ppaction://hlinksldjump"/>
              </a:rPr>
              <a:t>1976 </a:t>
            </a:r>
            <a:r>
              <a:rPr lang="ru-RU" b="1" dirty="0">
                <a:solidFill>
                  <a:srgbClr val="FF0000"/>
                </a:solidFill>
                <a:hlinkClick r:id="rId5" action="ppaction://hlinksldjump"/>
              </a:rPr>
              <a:t>год </a:t>
            </a:r>
            <a:endParaRPr lang="ru-RU" dirty="0"/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6" action="ppaction://hlinksldjump"/>
              </a:rPr>
              <a:t>1977 </a:t>
            </a:r>
            <a:r>
              <a:rPr lang="ru-RU" b="1" dirty="0">
                <a:solidFill>
                  <a:srgbClr val="FF0000"/>
                </a:solidFill>
                <a:hlinkClick r:id="rId6" action="ppaction://hlinksldjump"/>
              </a:rPr>
              <a:t>год </a:t>
            </a:r>
            <a:endParaRPr lang="ru-RU" dirty="0"/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7" action="ppaction://hlinksldjump"/>
              </a:rPr>
              <a:t>1981 </a:t>
            </a:r>
            <a:r>
              <a:rPr lang="ru-RU" b="1" dirty="0">
                <a:solidFill>
                  <a:srgbClr val="FF0000"/>
                </a:solidFill>
                <a:hlinkClick r:id="rId7" action="ppaction://hlinksldjump"/>
              </a:rPr>
              <a:t>год 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8" action="ppaction://hlinksldjump"/>
              </a:rPr>
              <a:t>1982 </a:t>
            </a:r>
            <a:r>
              <a:rPr lang="ru-RU" b="1" dirty="0">
                <a:solidFill>
                  <a:srgbClr val="FF0000"/>
                </a:solidFill>
                <a:hlinkClick r:id="rId8" action="ppaction://hlinksldjump"/>
              </a:rPr>
              <a:t>год </a:t>
            </a:r>
            <a:endParaRPr lang="ru-RU" dirty="0"/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9" action="ppaction://hlinksldjump"/>
              </a:rPr>
              <a:t>1983 </a:t>
            </a:r>
            <a:r>
              <a:rPr lang="ru-RU" b="1" dirty="0">
                <a:solidFill>
                  <a:srgbClr val="FF0000"/>
                </a:solidFill>
                <a:hlinkClick r:id="rId9" action="ppaction://hlinksldjump"/>
              </a:rPr>
              <a:t>год </a:t>
            </a:r>
            <a:endParaRPr lang="ru-RU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10" action="ppaction://hlinksldjump"/>
              </a:rPr>
              <a:t>1985 </a:t>
            </a:r>
            <a:r>
              <a:rPr lang="ru-RU" b="1" dirty="0" smtClean="0">
                <a:solidFill>
                  <a:srgbClr val="FF0000"/>
                </a:solidFill>
                <a:hlinkClick r:id="rId10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11" action="ppaction://hlinksldjump"/>
              </a:rPr>
              <a:t>1987 </a:t>
            </a:r>
            <a:r>
              <a:rPr lang="ru-RU" b="1" dirty="0" smtClean="0">
                <a:solidFill>
                  <a:srgbClr val="FF0000"/>
                </a:solidFill>
                <a:hlinkClick r:id="rId11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12" action="ppaction://hlinksldjump"/>
              </a:rPr>
              <a:t>1991 </a:t>
            </a:r>
            <a:r>
              <a:rPr lang="ru-RU" b="1" dirty="0" smtClean="0">
                <a:solidFill>
                  <a:srgbClr val="FF0000"/>
                </a:solidFill>
                <a:hlinkClick r:id="rId12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13" action="ppaction://hlinksldjump"/>
              </a:rPr>
              <a:t>1992 год</a:t>
            </a:r>
            <a:endParaRPr lang="ru-RU" b="1" dirty="0" smtClean="0">
              <a:solidFill>
                <a:srgbClr val="FF0000"/>
              </a:solidFill>
              <a:hlinkClick r:id="rId14" action="ppaction://hlinksldjump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14" action="ppaction://hlinksldjump"/>
              </a:rPr>
              <a:t>1993 </a:t>
            </a:r>
            <a:r>
              <a:rPr lang="ru-RU" b="1" dirty="0">
                <a:solidFill>
                  <a:srgbClr val="FF0000"/>
                </a:solidFill>
                <a:hlinkClick r:id="rId14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15" action="ppaction://hlinksldjump"/>
              </a:rPr>
              <a:t>1994 </a:t>
            </a:r>
            <a:r>
              <a:rPr lang="ru-RU" b="1" dirty="0" smtClean="0">
                <a:solidFill>
                  <a:srgbClr val="FF0000"/>
                </a:solidFill>
                <a:hlinkClick r:id="rId15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16" action="ppaction://hlinksldjump"/>
              </a:rPr>
              <a:t>1995 </a:t>
            </a:r>
            <a:r>
              <a:rPr lang="ru-RU" b="1" dirty="0" smtClean="0">
                <a:solidFill>
                  <a:srgbClr val="FF0000"/>
                </a:solidFill>
                <a:hlinkClick r:id="rId16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17" action="ppaction://hlinksldjump"/>
              </a:rPr>
              <a:t>1997 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18" action="ppaction://hlinksldjump"/>
              </a:rPr>
              <a:t>1998 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19" action="ppaction://hlinksldjump"/>
              </a:rPr>
              <a:t>2002 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20" action="ppaction://hlinksldjump"/>
              </a:rPr>
              <a:t>2005 </a:t>
            </a:r>
            <a:r>
              <a:rPr lang="ru-RU" b="1" dirty="0" smtClean="0">
                <a:solidFill>
                  <a:srgbClr val="FF0000"/>
                </a:solidFill>
                <a:hlinkClick r:id="rId20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21" action="ppaction://hlinksldjump"/>
              </a:rPr>
              <a:t>2006 </a:t>
            </a:r>
            <a:r>
              <a:rPr lang="ru-RU" b="1" dirty="0" smtClean="0">
                <a:solidFill>
                  <a:srgbClr val="FF0000"/>
                </a:solidFill>
                <a:hlinkClick r:id="rId21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22" action="ppaction://hlinksldjump"/>
              </a:rPr>
              <a:t>2008 </a:t>
            </a:r>
            <a:r>
              <a:rPr lang="ru-RU" b="1" dirty="0" smtClean="0">
                <a:solidFill>
                  <a:srgbClr val="FF0000"/>
                </a:solidFill>
                <a:hlinkClick r:id="rId22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23" action="ppaction://hlinksldjump"/>
              </a:rPr>
              <a:t>2009 </a:t>
            </a:r>
            <a:r>
              <a:rPr lang="ru-RU" b="1" dirty="0" smtClean="0">
                <a:solidFill>
                  <a:srgbClr val="FF0000"/>
                </a:solidFill>
                <a:hlinkClick r:id="rId23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24" action="ppaction://hlinksldjump"/>
              </a:rPr>
              <a:t>2011 </a:t>
            </a:r>
            <a:r>
              <a:rPr lang="ru-RU" b="1" dirty="0" smtClean="0">
                <a:solidFill>
                  <a:srgbClr val="FF0000"/>
                </a:solidFill>
                <a:hlinkClick r:id="rId24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25" action="ppaction://hlinksldjump"/>
              </a:rPr>
              <a:t>2012 </a:t>
            </a:r>
            <a:r>
              <a:rPr lang="ru-RU" b="1" dirty="0" smtClean="0">
                <a:solidFill>
                  <a:srgbClr val="FF0000"/>
                </a:solidFill>
                <a:hlinkClick r:id="rId25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26" action="ppaction://hlinksldjump"/>
              </a:rPr>
              <a:t>2013 </a:t>
            </a:r>
            <a:r>
              <a:rPr lang="ru-RU" b="1" dirty="0" smtClean="0">
                <a:solidFill>
                  <a:srgbClr val="FF0000"/>
                </a:solidFill>
                <a:hlinkClick r:id="rId26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27" action="ppaction://hlinksldjump"/>
              </a:rPr>
              <a:t>2014 </a:t>
            </a:r>
            <a:r>
              <a:rPr lang="ru-RU" b="1" dirty="0" smtClean="0">
                <a:solidFill>
                  <a:srgbClr val="FF0000"/>
                </a:solidFill>
                <a:hlinkClick r:id="rId27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28" action="ppaction://hlinksldjump"/>
              </a:rPr>
              <a:t>2015 </a:t>
            </a:r>
            <a:r>
              <a:rPr lang="ru-RU" b="1" dirty="0" smtClean="0">
                <a:solidFill>
                  <a:srgbClr val="FF0000"/>
                </a:solidFill>
                <a:hlinkClick r:id="rId28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29" action="ppaction://hlinksldjump"/>
              </a:rPr>
              <a:t>2016 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hlinkClick r:id="rId30" action="ppaction://hlinksldjump"/>
              </a:rPr>
              <a:t>2018 </a:t>
            </a:r>
            <a:r>
              <a:rPr lang="ru-RU" b="1" dirty="0" smtClean="0">
                <a:solidFill>
                  <a:srgbClr val="FF0000"/>
                </a:solidFill>
                <a:hlinkClick r:id="rId30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31" action="ppaction://hlinksldjump"/>
              </a:rPr>
              <a:t>2019 </a:t>
            </a:r>
            <a:r>
              <a:rPr lang="ru-RU" b="1" dirty="0">
                <a:solidFill>
                  <a:srgbClr val="FF0000"/>
                </a:solidFill>
                <a:hlinkClick r:id="rId31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32" action="ppaction://hlinksldjump"/>
              </a:rPr>
              <a:t>2022 </a:t>
            </a:r>
            <a:r>
              <a:rPr lang="ru-RU" b="1" dirty="0">
                <a:solidFill>
                  <a:srgbClr val="FF0000"/>
                </a:solidFill>
                <a:hlinkClick r:id="rId32" action="ppaction://hlinksldjump"/>
              </a:rPr>
              <a:t>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33" action="ppaction://hlinksldjump"/>
              </a:rPr>
              <a:t>2023 год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hlinkClick r:id="rId34" action="ppaction://hlinksldjump"/>
              </a:rPr>
              <a:t>2023 год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869323" y="803684"/>
            <a:ext cx="72572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</a:rPr>
              <a:t>Город УРЕНЬ. 50 ярких лет!!!</a:t>
            </a:r>
            <a:endParaRPr lang="ru-RU" sz="4000" dirty="0">
              <a:ln>
                <a:solidFill>
                  <a:srgbClr val="FFFF00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37585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</a:t>
            </a:r>
            <a:r>
              <a:rPr lang="ru-RU" sz="3600" b="1" dirty="0" smtClean="0">
                <a:solidFill>
                  <a:srgbClr val="FF0000"/>
                </a:solidFill>
              </a:rPr>
              <a:t>1973 год </a:t>
            </a:r>
            <a:endParaRPr lang="ru-RU" dirty="0"/>
          </a:p>
        </p:txBody>
      </p:sp>
      <p:pic>
        <p:nvPicPr>
          <p:cNvPr id="16" name="Объект 1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60379" y="1617236"/>
            <a:ext cx="3364913" cy="2614522"/>
          </a:xfrm>
          <a:prstGeom prst="rect">
            <a:avLst/>
          </a:prstGeom>
        </p:spPr>
      </p:pic>
      <p:sp>
        <p:nvSpPr>
          <p:cNvPr id="3" name="Управляющая кнопка: назад 2">
            <a:hlinkClick r:id="rId3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23014" y="1742105"/>
            <a:ext cx="400847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002060"/>
                </a:solidFill>
              </a:rPr>
              <a:t>7 декабря 1973 года подписан Указ Президиума Верховного Совета РСФСР о преобразовании рабочего посёлка городского типа Урень в город районного подчинения.</a:t>
            </a:r>
          </a:p>
          <a:p>
            <a:pPr algn="just"/>
            <a:r>
              <a:rPr lang="ru-RU" sz="1600" dirty="0" smtClean="0">
                <a:solidFill>
                  <a:srgbClr val="002060"/>
                </a:solidFill>
              </a:rPr>
              <a:t>Первым мэром города Уреня, в то время председателем городского исполкома, был Владилен Николаевич Колчин. Он трудился на этой должности с 1973 по 1984 год.  </a:t>
            </a:r>
            <a:br>
              <a:rPr lang="ru-RU" sz="1600" dirty="0" smtClean="0">
                <a:solidFill>
                  <a:srgbClr val="00206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127" y="4073160"/>
            <a:ext cx="1246854" cy="1866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54103" y="5096816"/>
            <a:ext cx="21690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hlinkClick r:id="rId5"/>
              </a:rPr>
              <a:t>Потехин, Леонид.  Первые лица города // </a:t>
            </a:r>
            <a:r>
              <a:rPr lang="ru-RU" sz="1200" dirty="0" err="1">
                <a:hlinkClick r:id="rId5"/>
              </a:rPr>
              <a:t>Уренские</a:t>
            </a:r>
            <a:r>
              <a:rPr lang="ru-RU" sz="1200" dirty="0">
                <a:hlinkClick r:id="rId5"/>
              </a:rPr>
              <a:t> вести, - </a:t>
            </a:r>
            <a:r>
              <a:rPr lang="ru-RU" sz="1200" dirty="0" smtClean="0">
                <a:hlinkClick r:id="rId5"/>
              </a:rPr>
              <a:t>2022. </a:t>
            </a:r>
            <a:r>
              <a:rPr lang="ru-RU" sz="1200" dirty="0">
                <a:hlinkClick r:id="rId5"/>
              </a:rPr>
              <a:t>– 5</a:t>
            </a:r>
            <a:r>
              <a:rPr lang="ru-RU" sz="1200" dirty="0" smtClean="0">
                <a:hlinkClick r:id="rId5"/>
              </a:rPr>
              <a:t> авг. </a:t>
            </a:r>
            <a:r>
              <a:rPr lang="ru-RU" sz="1200" dirty="0">
                <a:hlinkClick r:id="rId5"/>
              </a:rPr>
              <a:t>(</a:t>
            </a:r>
            <a:r>
              <a:rPr lang="ru-RU" sz="1200" dirty="0" smtClean="0">
                <a:hlinkClick r:id="rId5"/>
              </a:rPr>
              <a:t>№57). </a:t>
            </a:r>
            <a:r>
              <a:rPr lang="ru-RU" sz="1200" dirty="0">
                <a:hlinkClick r:id="rId5"/>
              </a:rPr>
              <a:t>– </a:t>
            </a:r>
            <a:r>
              <a:rPr lang="ru-RU" sz="1200" dirty="0" smtClean="0">
                <a:hlinkClick r:id="rId5"/>
              </a:rPr>
              <a:t>С.4-5. </a:t>
            </a:r>
            <a:r>
              <a:rPr lang="ru-RU" sz="1200" dirty="0">
                <a:hlinkClick r:id="rId5"/>
              </a:rPr>
              <a:t>– </a:t>
            </a:r>
            <a:r>
              <a:rPr lang="ru-RU" sz="1200" dirty="0" smtClean="0">
                <a:hlinkClick r:id="rId5"/>
              </a:rPr>
              <a:t>(Истоки).</a:t>
            </a:r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731487" y="4773274"/>
            <a:ext cx="1892595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/>
              <a:t>Энциклопедия Урень-края ; сост., ред. и оформитель В.М. Киселев. — 5-е изд. (</a:t>
            </a:r>
            <a:r>
              <a:rPr lang="ru-RU" sz="1100" dirty="0" err="1"/>
              <a:t>испр</a:t>
            </a:r>
            <a:r>
              <a:rPr lang="ru-RU" sz="1100" dirty="0"/>
              <a:t>. и доп.). — </a:t>
            </a:r>
            <a:r>
              <a:rPr lang="ru-RU" sz="1100" dirty="0" err="1"/>
              <a:t>Н.Новгород</a:t>
            </a:r>
            <a:r>
              <a:rPr lang="ru-RU" sz="1100" dirty="0"/>
              <a:t> : Печатная мастерская «Радонеж», 2022. — 254 с. : ил., </a:t>
            </a:r>
            <a:r>
              <a:rPr lang="ru-RU" sz="1100" dirty="0" err="1"/>
              <a:t>портр</a:t>
            </a:r>
            <a:r>
              <a:rPr lang="ru-RU" sz="1100" dirty="0"/>
              <a:t>..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947" y="4189757"/>
            <a:ext cx="1260691" cy="1788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517508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0160" y="628852"/>
            <a:ext cx="7865189" cy="82112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1974 </a:t>
            </a:r>
            <a:r>
              <a:rPr lang="ru-RU" sz="3600" b="1" dirty="0" smtClean="0">
                <a:solidFill>
                  <a:srgbClr val="FF0000"/>
                </a:solidFill>
              </a:rPr>
              <a:t>год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37414" y="4191458"/>
            <a:ext cx="4455042" cy="103976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ru-RU" sz="16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В 1974 году построено здание районной </a:t>
            </a:r>
            <a:r>
              <a:rPr lang="ru-RU" sz="16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поликлиники </a:t>
            </a:r>
            <a:r>
              <a:rPr lang="ru-RU" sz="16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на </a:t>
            </a:r>
            <a:r>
              <a:rPr lang="ru-RU" sz="16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300 посещений в смену</a:t>
            </a:r>
            <a:r>
              <a:rPr lang="ru-RU" sz="16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Поликлиника и сейчас находится в этом здании.</a:t>
            </a:r>
            <a:endParaRPr lang="ru-RU" sz="1600" dirty="0">
              <a:solidFill>
                <a:srgbClr val="002060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4700" y="1861197"/>
            <a:ext cx="4552917" cy="23319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/>
          <a:srcRect l="4647" r="6551"/>
          <a:stretch/>
        </p:blipFill>
        <p:spPr>
          <a:xfrm>
            <a:off x="6903179" y="4044539"/>
            <a:ext cx="1324902" cy="19893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1071" y="5321910"/>
            <a:ext cx="270727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err="1" smtClean="0">
                <a:hlinkClick r:id="rId4"/>
              </a:rPr>
              <a:t>Журавлёва,Т</a:t>
            </a:r>
            <a:r>
              <a:rPr lang="ru-RU" sz="1100" dirty="0" smtClean="0">
                <a:hlinkClick r:id="rId4"/>
              </a:rPr>
              <a:t>. </a:t>
            </a:r>
            <a:r>
              <a:rPr lang="ru-RU" sz="1100" dirty="0" err="1" smtClean="0">
                <a:hlinkClick r:id="rId4"/>
              </a:rPr>
              <a:t>ЦРБ:ступеньки</a:t>
            </a:r>
            <a:r>
              <a:rPr lang="ru-RU" sz="1100" dirty="0" smtClean="0">
                <a:hlinkClick r:id="rId4"/>
              </a:rPr>
              <a:t> роста // </a:t>
            </a:r>
            <a:r>
              <a:rPr lang="ru-RU" sz="1100" dirty="0" err="1" smtClean="0">
                <a:hlinkClick r:id="rId4"/>
              </a:rPr>
              <a:t>Уренские</a:t>
            </a:r>
            <a:r>
              <a:rPr lang="ru-RU" sz="1100" dirty="0" smtClean="0">
                <a:hlinkClick r:id="rId4"/>
              </a:rPr>
              <a:t> вести, - 2017. – 16 июня (№44). – С.2. – (Медицина).</a:t>
            </a:r>
            <a:endParaRPr lang="ru-RU" sz="11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68325" y="5393187"/>
            <a:ext cx="2868410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err="1" smtClean="0"/>
              <a:t>Гордин</a:t>
            </a:r>
            <a:r>
              <a:rPr lang="ru-RU" sz="1050" dirty="0" smtClean="0"/>
              <a:t>, Н.А. Больше века на страже здоровья /</a:t>
            </a:r>
            <a:r>
              <a:rPr lang="ru-RU" sz="1050" dirty="0" err="1" smtClean="0"/>
              <a:t>Гордин</a:t>
            </a:r>
            <a:r>
              <a:rPr lang="ru-RU" sz="1050" dirty="0" smtClean="0"/>
              <a:t> Н.А. – Урень: </a:t>
            </a:r>
            <a:r>
              <a:rPr lang="ru-RU" sz="1050" dirty="0" err="1" smtClean="0"/>
              <a:t>Уренская</a:t>
            </a:r>
            <a:r>
              <a:rPr lang="ru-RU" sz="1050" dirty="0" smtClean="0"/>
              <a:t> центральная библиотека, 2022. – 87с. : </a:t>
            </a:r>
            <a:r>
              <a:rPr lang="ru-RU" sz="1050" dirty="0" err="1" smtClean="0"/>
              <a:t>фотоил</a:t>
            </a:r>
            <a:r>
              <a:rPr lang="ru-RU" sz="1050" dirty="0" smtClean="0"/>
              <a:t>.</a:t>
            </a:r>
            <a:endParaRPr lang="ru-RU" sz="1050" dirty="0"/>
          </a:p>
        </p:txBody>
      </p:sp>
      <p:sp>
        <p:nvSpPr>
          <p:cNvPr id="10" name="Управляющая кнопка: назад 9">
            <a:hlinkClick r:id="rId5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045028" y="1387641"/>
            <a:ext cx="68188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Первые шаги  города …</a:t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27323" y="1806453"/>
            <a:ext cx="3434316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002060"/>
                </a:solidFill>
              </a:rPr>
              <a:t>В 70-е годы наш Урень больше походил на большую деревню, а не на город, так как в его архитектурном облике преобладали одноэтажные деревянные частные дома. Поэтому было принято решение начать целенаправленную работу по созданию и развитию инфраструктуры города.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23379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6816" y="784510"/>
            <a:ext cx="7886700" cy="78230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</a:t>
            </a:r>
            <a:r>
              <a:rPr lang="ru-RU" sz="4000" b="1" dirty="0">
                <a:solidFill>
                  <a:srgbClr val="FF0000"/>
                </a:solidFill>
              </a:rPr>
              <a:t>1975 год </a:t>
            </a: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endParaRPr lang="ru-RU" sz="22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9749" y="2922779"/>
            <a:ext cx="4014391" cy="280816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В 1975 году по решению исполкома </a:t>
            </a:r>
            <a:r>
              <a:rPr lang="ru-RU" sz="1600" dirty="0" err="1" smtClean="0">
                <a:solidFill>
                  <a:srgbClr val="002060"/>
                </a:solidFill>
              </a:rPr>
              <a:t>Уренского</a:t>
            </a:r>
            <a:r>
              <a:rPr lang="ru-RU" sz="1600" dirty="0" smtClean="0">
                <a:solidFill>
                  <a:srgbClr val="002060"/>
                </a:solidFill>
              </a:rPr>
              <a:t> райсовета на месте старого деревянного здания был построен типовой детский сад на 140 мест</a:t>
            </a:r>
            <a:r>
              <a:rPr lang="ru-RU" sz="1600" dirty="0" smtClean="0"/>
              <a:t>. </a:t>
            </a:r>
          </a:p>
          <a:p>
            <a:pPr marL="0" indent="0" algn="just"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В 1984 году было пущено второе каменное здание и общее число воспитанников увеличилось до 300 человек. Руководство детским садом было поручено Фаине </a:t>
            </a:r>
            <a:r>
              <a:rPr lang="ru-RU" sz="1600" dirty="0" err="1" smtClean="0">
                <a:solidFill>
                  <a:srgbClr val="002060"/>
                </a:solidFill>
              </a:rPr>
              <a:t>Куприяновне</a:t>
            </a:r>
            <a:r>
              <a:rPr lang="ru-RU" sz="1600" dirty="0" smtClean="0">
                <a:solidFill>
                  <a:srgbClr val="002060"/>
                </a:solidFill>
              </a:rPr>
              <a:t>  Карасёвой.</a:t>
            </a:r>
            <a:endParaRPr lang="ru-RU" sz="1800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6564" y="1175663"/>
            <a:ext cx="3514165" cy="18306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1489" y="3053758"/>
            <a:ext cx="3392027" cy="219659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158916" y="5338791"/>
            <a:ext cx="27009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>
                <a:hlinkClick r:id="rId4"/>
              </a:rPr>
              <a:t>Журавлёва,Т</a:t>
            </a:r>
            <a:r>
              <a:rPr lang="ru-RU" sz="1200" dirty="0">
                <a:hlinkClick r:id="rId4"/>
              </a:rPr>
              <a:t>. </a:t>
            </a:r>
            <a:r>
              <a:rPr lang="ru-RU" sz="1200" dirty="0" smtClean="0">
                <a:hlinkClick r:id="rId4"/>
              </a:rPr>
              <a:t>«Ромашке»-90! // </a:t>
            </a:r>
            <a:r>
              <a:rPr lang="ru-RU" sz="1200" dirty="0" err="1" smtClean="0">
                <a:hlinkClick r:id="rId4"/>
              </a:rPr>
              <a:t>Уренские</a:t>
            </a:r>
            <a:r>
              <a:rPr lang="ru-RU" sz="1200" dirty="0" smtClean="0">
                <a:hlinkClick r:id="rId4"/>
              </a:rPr>
              <a:t> вести. – 2018. – 29 июня (№46). – С.3. – (Общество).</a:t>
            </a:r>
            <a:endParaRPr lang="ru-RU" sz="1200" dirty="0"/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914400" y="1266484"/>
            <a:ext cx="39841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Всё началось с «Ромашки»! 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Знаете ли вы с чего началось дошкольное образование в Урене? </a:t>
            </a:r>
          </a:p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С первого детского сада, который</a:t>
            </a:r>
          </a:p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 в 1928 году был открыт в селе Урене</a:t>
            </a:r>
          </a:p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 в деревянном здании.</a:t>
            </a:r>
            <a:endParaRPr lang="ru-R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6899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7209" y="780257"/>
            <a:ext cx="7858139" cy="80035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1976 </a:t>
            </a:r>
            <a:r>
              <a:rPr lang="ru-RU" sz="3600" b="1" dirty="0" smtClean="0">
                <a:solidFill>
                  <a:srgbClr val="FF0000"/>
                </a:solidFill>
              </a:rPr>
              <a:t>год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9722" y="2766916"/>
            <a:ext cx="3997234" cy="166686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Застройка </a:t>
            </a:r>
            <a:r>
              <a:rPr lang="ru-RU" sz="1800" dirty="0">
                <a:solidFill>
                  <a:srgbClr val="002060"/>
                </a:solidFill>
              </a:rPr>
              <a:t>началась с пятиэтажных домов. </a:t>
            </a:r>
            <a:endParaRPr lang="ru-RU" sz="1800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Сегодня там уже </a:t>
            </a:r>
            <a:r>
              <a:rPr lang="ru-RU" sz="1800" dirty="0">
                <a:solidFill>
                  <a:srgbClr val="002060"/>
                </a:solidFill>
              </a:rPr>
              <a:t>располагается </a:t>
            </a:r>
            <a:r>
              <a:rPr lang="ru-RU" sz="1800" dirty="0" smtClean="0">
                <a:solidFill>
                  <a:srgbClr val="002060"/>
                </a:solidFill>
              </a:rPr>
              <a:t>целый </a:t>
            </a:r>
            <a:r>
              <a:rPr lang="ru-RU" sz="1800" dirty="0">
                <a:solidFill>
                  <a:srgbClr val="002060"/>
                </a:solidFill>
              </a:rPr>
              <a:t>микрорайон из </a:t>
            </a:r>
            <a:r>
              <a:rPr lang="ru-RU" sz="1800" dirty="0" smtClean="0">
                <a:solidFill>
                  <a:srgbClr val="002060"/>
                </a:solidFill>
              </a:rPr>
              <a:t>благоустроенных </a:t>
            </a:r>
            <a:r>
              <a:rPr lang="ru-RU" sz="1800" dirty="0">
                <a:solidFill>
                  <a:srgbClr val="002060"/>
                </a:solidFill>
              </a:rPr>
              <a:t>квартир для сотен </a:t>
            </a:r>
            <a:r>
              <a:rPr lang="ru-RU" sz="1800" dirty="0" smtClean="0">
                <a:solidFill>
                  <a:srgbClr val="002060"/>
                </a:solidFill>
              </a:rPr>
              <a:t>горожан.</a:t>
            </a:r>
            <a:endParaRPr lang="ru-RU" sz="1800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t="16632" b="17884"/>
          <a:stretch/>
        </p:blipFill>
        <p:spPr>
          <a:xfrm>
            <a:off x="4807049" y="1561389"/>
            <a:ext cx="3508287" cy="172619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25992" y="4858423"/>
            <a:ext cx="24727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hlinkClick r:id="rId3"/>
              </a:rPr>
              <a:t>Прусакова, Татьяна. Есть городок на огромной планете // </a:t>
            </a:r>
            <a:r>
              <a:rPr lang="ru-RU" sz="1200" dirty="0" err="1" smtClean="0">
                <a:hlinkClick r:id="rId3"/>
              </a:rPr>
              <a:t>Уренские</a:t>
            </a:r>
            <a:r>
              <a:rPr lang="ru-RU" sz="1200" dirty="0" smtClean="0">
                <a:hlinkClick r:id="rId3"/>
              </a:rPr>
              <a:t> вести. – 2022.- 17 июня (№44).- С.3. – (Общество).</a:t>
            </a:r>
            <a:endParaRPr lang="ru-RU" sz="1200" dirty="0"/>
          </a:p>
        </p:txBody>
      </p:sp>
      <p:sp>
        <p:nvSpPr>
          <p:cNvPr id="7" name="Управляющая кнопка: назад 6">
            <a:hlinkClick r:id="rId4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049" y="3316141"/>
            <a:ext cx="2441781" cy="1628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63"/>
          <a:stretch/>
        </p:blipFill>
        <p:spPr bwMode="auto">
          <a:xfrm>
            <a:off x="6078265" y="4735964"/>
            <a:ext cx="2341129" cy="1085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473" y="4130951"/>
            <a:ext cx="1069347" cy="1461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175008" y="5613738"/>
            <a:ext cx="242346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00" dirty="0"/>
              <a:t>Отечество мое - </a:t>
            </a:r>
            <a:r>
              <a:rPr lang="ru-RU" sz="700" dirty="0" err="1"/>
              <a:t>Уренская</a:t>
            </a:r>
            <a:r>
              <a:rPr lang="ru-RU" sz="700" dirty="0"/>
              <a:t> земля : 80 лет </a:t>
            </a:r>
            <a:r>
              <a:rPr lang="ru-RU" sz="700" dirty="0" err="1"/>
              <a:t>Уренскому</a:t>
            </a:r>
            <a:r>
              <a:rPr lang="ru-RU" sz="700" dirty="0"/>
              <a:t> району ; [авт. текстов: Т.В. Журавлева и др.]. — Урень : </a:t>
            </a:r>
            <a:r>
              <a:rPr lang="ru-RU" sz="700" dirty="0" err="1"/>
              <a:t>Уренская</a:t>
            </a:r>
            <a:r>
              <a:rPr lang="ru-RU" sz="700" dirty="0"/>
              <a:t> тип., 2009. — 256 с. : [4] л. ил. : ил..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33646" y="1531663"/>
            <a:ext cx="39978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В начале 70-х годов XX века на месте старого аэродрома началось строительство нового микрорайона в северной части города Уреня. </a:t>
            </a:r>
          </a:p>
        </p:txBody>
      </p:sp>
    </p:spTree>
    <p:extLst>
      <p:ext uri="{BB962C8B-B14F-4D97-AF65-F5344CB8AC3E}">
        <p14:creationId xmlns:p14="http://schemas.microsoft.com/office/powerpoint/2010/main" val="100920632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8348" y="725591"/>
            <a:ext cx="6849836" cy="849719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1977 год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2875" y="1575310"/>
            <a:ext cx="3278474" cy="1317289"/>
          </a:xfrm>
          <a:prstGeom prst="rect">
            <a:avLst/>
          </a:prstGeom>
        </p:spPr>
      </p:pic>
      <p:pic>
        <p:nvPicPr>
          <p:cNvPr id="4098" name="Picture 2" descr="C:\Users\Гыук\Pictures\2023-03-31\01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09" t="13112" r="11606" b="9307"/>
          <a:stretch/>
        </p:blipFill>
        <p:spPr bwMode="auto">
          <a:xfrm>
            <a:off x="1275961" y="3240577"/>
            <a:ext cx="1228087" cy="1855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8533" y="5178452"/>
            <a:ext cx="2796209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/>
              <a:t>Города нашей области : география, история, экономика, население, культура / сост. И. В. Сидорова. — Горький : Волго-Вятское кн. изд-во, 1974. — 304 с. : ил. ; 21 см.</a:t>
            </a:r>
          </a:p>
        </p:txBody>
      </p:sp>
      <p:sp>
        <p:nvSpPr>
          <p:cNvPr id="7" name="Управляющая кнопка: назад 6">
            <a:hlinkClick r:id="rId4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58450" y="1415340"/>
            <a:ext cx="36348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Провинциальный городок… </a:t>
            </a:r>
          </a:p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На центральной улице появилось ещё одно двухэтажное здание, в котором разместился Государственный  межрайонный отдел статистики.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484" y="3166186"/>
            <a:ext cx="1354137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040372" y="5212759"/>
            <a:ext cx="27644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/>
              <a:t>Энциклопедия Урень-края ; сост., ред. и оформитель В.М. Киселев. — 5-е изд. (</a:t>
            </a:r>
            <a:r>
              <a:rPr lang="ru-RU" sz="1000" dirty="0" err="1"/>
              <a:t>испр</a:t>
            </a:r>
            <a:r>
              <a:rPr lang="ru-RU" sz="1000" dirty="0"/>
              <a:t>. и доп.). — </a:t>
            </a:r>
            <a:r>
              <a:rPr lang="ru-RU" sz="1000" dirty="0" err="1"/>
              <a:t>Н.Новгород</a:t>
            </a:r>
            <a:r>
              <a:rPr lang="ru-RU" sz="1000" dirty="0"/>
              <a:t> : Печатная мастерская «Радонеж», 2022. — 254 с. : ил., </a:t>
            </a:r>
            <a:r>
              <a:rPr lang="ru-RU" sz="1000" dirty="0" err="1"/>
              <a:t>портр</a:t>
            </a:r>
            <a:r>
              <a:rPr lang="ru-RU" sz="1000" dirty="0"/>
              <a:t>..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0" t="25457" r="21071" b="33071"/>
          <a:stretch/>
        </p:blipFill>
        <p:spPr bwMode="auto">
          <a:xfrm>
            <a:off x="5066495" y="3359397"/>
            <a:ext cx="3072809" cy="1403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74173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1472" y="731882"/>
            <a:ext cx="7853878" cy="718095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1981 год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7322" y="2978498"/>
            <a:ext cx="3486455" cy="1933744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dirty="0" smtClean="0">
                <a:solidFill>
                  <a:srgbClr val="002060"/>
                </a:solidFill>
              </a:rPr>
              <a:t>Это грандиозное событие на долгие годы осталось в памяти у жителей нашего города.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dirty="0" smtClean="0">
                <a:solidFill>
                  <a:srgbClr val="002060"/>
                </a:solidFill>
              </a:rPr>
              <a:t>Здание   с таким необычным дизайном подарил городу </a:t>
            </a:r>
            <a:r>
              <a:rPr lang="ru-RU" sz="7200" dirty="0" err="1" smtClean="0">
                <a:solidFill>
                  <a:srgbClr val="002060"/>
                </a:solidFill>
              </a:rPr>
              <a:t>Уренский</a:t>
            </a:r>
            <a:r>
              <a:rPr lang="ru-RU" sz="7200" dirty="0" smtClean="0">
                <a:solidFill>
                  <a:srgbClr val="002060"/>
                </a:solidFill>
              </a:rPr>
              <a:t> лесхоз.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 smtClean="0">
              <a:solidFill>
                <a:srgbClr val="002060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4563" y="1155762"/>
            <a:ext cx="3548559" cy="2801980"/>
          </a:xfrm>
          <a:prstGeom prst="rect">
            <a:avLst/>
          </a:prstGeom>
        </p:spPr>
      </p:pic>
      <p:pic>
        <p:nvPicPr>
          <p:cNvPr id="5122" name="Picture 2" descr="C:\Users\Гыук\Pictures\2023-03-31\0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8062" y="3971328"/>
            <a:ext cx="1314580" cy="179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55043" y="4861721"/>
            <a:ext cx="2312858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/>
              <a:t>Отечество мое - </a:t>
            </a:r>
            <a:r>
              <a:rPr lang="ru-RU" sz="1100" dirty="0" err="1"/>
              <a:t>Уренская</a:t>
            </a:r>
            <a:r>
              <a:rPr lang="ru-RU" sz="1100" dirty="0"/>
              <a:t> земля : 80 лет </a:t>
            </a:r>
            <a:r>
              <a:rPr lang="ru-RU" sz="1100" dirty="0" err="1"/>
              <a:t>Уренскому</a:t>
            </a:r>
            <a:r>
              <a:rPr lang="ru-RU" sz="1100" dirty="0"/>
              <a:t> району ; [авт. текстов: Т.В. Журавлева и др.]. — Урень : </a:t>
            </a:r>
            <a:r>
              <a:rPr lang="ru-RU" sz="1100" dirty="0" err="1"/>
              <a:t>Уренская</a:t>
            </a:r>
            <a:r>
              <a:rPr lang="ru-RU" sz="1100" dirty="0"/>
              <a:t> тип., 2009. — 256 с. : [4] л. ил. : ил..</a:t>
            </a:r>
          </a:p>
        </p:txBody>
      </p:sp>
      <p:sp>
        <p:nvSpPr>
          <p:cNvPr id="8" name="Управляющая кнопка: назад 7">
            <a:hlinkClick r:id="rId4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932324" y="1354556"/>
            <a:ext cx="331006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 Детский сад «Факел» с Олимпийским талисманом на фасаде строился во время прохождения Московской олимпиады в 1980 году.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3767" y="5040383"/>
            <a:ext cx="326419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5"/>
              </a:rPr>
              <a:t>Журавлёва, </a:t>
            </a:r>
            <a:r>
              <a:rPr lang="ru-RU" sz="1100" dirty="0">
                <a:hlinkClick r:id="rId5"/>
              </a:rPr>
              <a:t>Татьяна. </a:t>
            </a:r>
            <a:r>
              <a:rPr lang="ru-RU" sz="1100" dirty="0" smtClean="0">
                <a:hlinkClick r:id="rId5"/>
              </a:rPr>
              <a:t>У «Радуги» – новая кровля // </a:t>
            </a:r>
            <a:r>
              <a:rPr lang="ru-RU" sz="1100" dirty="0" err="1">
                <a:hlinkClick r:id="rId5"/>
              </a:rPr>
              <a:t>Уренские</a:t>
            </a:r>
            <a:r>
              <a:rPr lang="ru-RU" sz="1100" dirty="0">
                <a:hlinkClick r:id="rId5"/>
              </a:rPr>
              <a:t> вести. – </a:t>
            </a:r>
            <a:r>
              <a:rPr lang="ru-RU" sz="1100" dirty="0" smtClean="0">
                <a:hlinkClick r:id="rId5"/>
              </a:rPr>
              <a:t>2020.- 16 окт. </a:t>
            </a:r>
            <a:r>
              <a:rPr lang="ru-RU" sz="1100" dirty="0">
                <a:hlinkClick r:id="rId5"/>
              </a:rPr>
              <a:t>(</a:t>
            </a:r>
            <a:r>
              <a:rPr lang="ru-RU" sz="1100" dirty="0" smtClean="0">
                <a:hlinkClick r:id="rId5"/>
              </a:rPr>
              <a:t>№78).- С.2. </a:t>
            </a:r>
            <a:r>
              <a:rPr lang="ru-RU" sz="1100" dirty="0">
                <a:hlinkClick r:id="rId5"/>
              </a:rPr>
              <a:t>– (Общество).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4067756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7334" y="669851"/>
            <a:ext cx="8051711" cy="733647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1982 год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5229" y="2293897"/>
            <a:ext cx="3931199" cy="334135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Народный ансамбль «</a:t>
            </a:r>
            <a:r>
              <a:rPr lang="ru-RU" sz="1600" dirty="0" err="1" smtClean="0">
                <a:solidFill>
                  <a:srgbClr val="002060"/>
                </a:solidFill>
              </a:rPr>
              <a:t>Уреночка</a:t>
            </a:r>
            <a:r>
              <a:rPr lang="ru-RU" sz="1600" dirty="0" smtClean="0">
                <a:solidFill>
                  <a:srgbClr val="002060"/>
                </a:solidFill>
              </a:rPr>
              <a:t>» - это визитная карточка </a:t>
            </a:r>
            <a:r>
              <a:rPr lang="ru-RU" sz="1600" dirty="0" err="1" smtClean="0">
                <a:solidFill>
                  <a:srgbClr val="002060"/>
                </a:solidFill>
              </a:rPr>
              <a:t>Уренского</a:t>
            </a:r>
            <a:r>
              <a:rPr lang="ru-RU" sz="1600" dirty="0" smtClean="0">
                <a:solidFill>
                  <a:srgbClr val="002060"/>
                </a:solidFill>
              </a:rPr>
              <a:t> муниципального округа. </a:t>
            </a:r>
          </a:p>
          <a:p>
            <a:pPr marL="0" indent="0" algn="just"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Первым руководителем ансамбля была директор </a:t>
            </a:r>
            <a:r>
              <a:rPr lang="ru-RU" sz="1600" dirty="0" err="1" smtClean="0">
                <a:solidFill>
                  <a:srgbClr val="002060"/>
                </a:solidFill>
              </a:rPr>
              <a:t>Уренского</a:t>
            </a:r>
            <a:r>
              <a:rPr lang="ru-RU" sz="1600" dirty="0" smtClean="0">
                <a:solidFill>
                  <a:srgbClr val="002060"/>
                </a:solidFill>
              </a:rPr>
              <a:t> РДК А.А. </a:t>
            </a:r>
            <a:r>
              <a:rPr lang="ru-RU" sz="1600" dirty="0" err="1" smtClean="0">
                <a:solidFill>
                  <a:srgbClr val="002060"/>
                </a:solidFill>
              </a:rPr>
              <a:t>Блинова</a:t>
            </a:r>
            <a:r>
              <a:rPr lang="ru-RU" sz="1600" dirty="0" smtClean="0">
                <a:solidFill>
                  <a:srgbClr val="00206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Он радует своих земляков задушевной русской песней, яркими песенно-танцевальными композициями, отмеченными победами в многочисленных конкурсах и фестивалях.</a:t>
            </a:r>
          </a:p>
          <a:p>
            <a:pPr marL="0" indent="0" algn="just"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 В 2014 году коллектив получил звание «народный». 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 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425" y="1196300"/>
            <a:ext cx="3636688" cy="262261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026004" y="3825310"/>
            <a:ext cx="314132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3"/>
              </a:rPr>
              <a:t>Журавлёва ,Т. Золотые голоса глубинки //</a:t>
            </a:r>
            <a:r>
              <a:rPr lang="ru-RU" sz="1100" dirty="0" err="1" smtClean="0">
                <a:hlinkClick r:id="rId3"/>
              </a:rPr>
              <a:t>Уренские</a:t>
            </a:r>
            <a:r>
              <a:rPr lang="ru-RU" sz="1100" dirty="0" smtClean="0">
                <a:hlinkClick r:id="rId3"/>
              </a:rPr>
              <a:t> вести. – 2013. – 8 марта (№26). – С.3.</a:t>
            </a:r>
            <a:endParaRPr lang="ru-RU" sz="1100" dirty="0"/>
          </a:p>
        </p:txBody>
      </p:sp>
      <p:sp>
        <p:nvSpPr>
          <p:cNvPr id="8" name="Управляющая кнопка: назад 7">
            <a:hlinkClick r:id="rId4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953589" y="1243037"/>
            <a:ext cx="37779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Богат Урень  талантливыми людьми, которых объединил народный ансамбль  «</a:t>
            </a:r>
            <a:r>
              <a:rPr lang="ru-RU" b="1" dirty="0" err="1" smtClean="0">
                <a:solidFill>
                  <a:srgbClr val="002060"/>
                </a:solidFill>
              </a:rPr>
              <a:t>Уреночка</a:t>
            </a:r>
            <a:r>
              <a:rPr lang="ru-RU" b="1" dirty="0" smtClean="0">
                <a:solidFill>
                  <a:srgbClr val="002060"/>
                </a:solidFill>
              </a:rPr>
              <a:t>».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75792" y="5395536"/>
            <a:ext cx="34234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«</a:t>
            </a:r>
            <a:r>
              <a:rPr lang="ru-RU" sz="1200" dirty="0" err="1" smtClean="0"/>
              <a:t>Уреночка</a:t>
            </a:r>
            <a:r>
              <a:rPr lang="ru-RU" sz="1200" dirty="0" smtClean="0"/>
              <a:t>» народный  ансамбль песни и танца </a:t>
            </a:r>
            <a:r>
              <a:rPr lang="ru-RU" sz="1200" dirty="0"/>
              <a:t>: [буклет]. — Урень : [б. и.], </a:t>
            </a:r>
            <a:r>
              <a:rPr lang="ru-RU" sz="1200" dirty="0" smtClean="0"/>
              <a:t>б\г. </a:t>
            </a:r>
            <a:r>
              <a:rPr lang="ru-RU" sz="1200" dirty="0"/>
              <a:t>— [1] л., </a:t>
            </a:r>
            <a:r>
              <a:rPr lang="ru-RU" sz="1200" dirty="0" err="1"/>
              <a:t>слож</a:t>
            </a:r>
            <a:r>
              <a:rPr lang="ru-RU" sz="1200" dirty="0"/>
              <a:t>. втрое.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83964" y="5487413"/>
            <a:ext cx="39151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Душа России-песня //</a:t>
            </a:r>
            <a:r>
              <a:rPr lang="ru-RU" sz="1200" dirty="0" err="1"/>
              <a:t>Уренские</a:t>
            </a:r>
            <a:r>
              <a:rPr lang="ru-RU" sz="1200" dirty="0"/>
              <a:t> вести. – </a:t>
            </a:r>
            <a:r>
              <a:rPr lang="ru-RU" sz="1200" dirty="0" smtClean="0"/>
              <a:t>2014. </a:t>
            </a:r>
            <a:r>
              <a:rPr lang="ru-RU" sz="1200" dirty="0"/>
              <a:t>– </a:t>
            </a:r>
            <a:r>
              <a:rPr lang="ru-RU" sz="1200" dirty="0" smtClean="0"/>
              <a:t>1 авг.  </a:t>
            </a:r>
            <a:r>
              <a:rPr lang="ru-RU" sz="1200" dirty="0"/>
              <a:t>(</a:t>
            </a:r>
            <a:r>
              <a:rPr lang="ru-RU" sz="1200" dirty="0" smtClean="0"/>
              <a:t>№78). </a:t>
            </a:r>
            <a:r>
              <a:rPr lang="ru-RU" sz="1200" dirty="0"/>
              <a:t>– С.3</a:t>
            </a:r>
            <a:r>
              <a:rPr lang="ru-RU" sz="1200" dirty="0" smtClean="0"/>
              <a:t>. – (Культура).</a:t>
            </a:r>
            <a:endParaRPr lang="ru-RU" sz="1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986670" y="4664695"/>
            <a:ext cx="3412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Смирнова, И. Громкая победа «</a:t>
            </a:r>
            <a:r>
              <a:rPr lang="ru-RU" sz="1200" dirty="0" err="1" smtClean="0"/>
              <a:t>Уреночки</a:t>
            </a:r>
            <a:r>
              <a:rPr lang="ru-RU" sz="1200" dirty="0" smtClean="0"/>
              <a:t>» //</a:t>
            </a:r>
            <a:r>
              <a:rPr lang="ru-RU" sz="1200" dirty="0" err="1"/>
              <a:t>Уренские</a:t>
            </a:r>
            <a:r>
              <a:rPr lang="ru-RU" sz="1200" dirty="0"/>
              <a:t> вести. – 2013. – </a:t>
            </a:r>
            <a:r>
              <a:rPr lang="ru-RU" sz="1200" dirty="0" smtClean="0"/>
              <a:t>6 дек. </a:t>
            </a:r>
            <a:r>
              <a:rPr lang="ru-RU" sz="1200" dirty="0"/>
              <a:t>(</a:t>
            </a:r>
            <a:r>
              <a:rPr lang="ru-RU" sz="1200" dirty="0" smtClean="0"/>
              <a:t>№138). </a:t>
            </a:r>
            <a:r>
              <a:rPr lang="ru-RU" sz="1200" dirty="0"/>
              <a:t>– С.3.</a:t>
            </a:r>
          </a:p>
        </p:txBody>
      </p:sp>
    </p:spTree>
    <p:extLst>
      <p:ext uri="{BB962C8B-B14F-4D97-AF65-F5344CB8AC3E}">
        <p14:creationId xmlns:p14="http://schemas.microsoft.com/office/powerpoint/2010/main" val="18867801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1924" y="636424"/>
            <a:ext cx="7858306" cy="813501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1983 </a:t>
            </a:r>
            <a:r>
              <a:rPr lang="ru-RU" sz="3600" b="1" dirty="0" smtClean="0">
                <a:solidFill>
                  <a:srgbClr val="FF0000"/>
                </a:solidFill>
              </a:rPr>
              <a:t>год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3897" y="2780261"/>
            <a:ext cx="3535136" cy="253419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600" dirty="0" err="1" smtClean="0">
                <a:solidFill>
                  <a:srgbClr val="002060"/>
                </a:solidFill>
              </a:rPr>
              <a:t>Уренская</a:t>
            </a:r>
            <a:r>
              <a:rPr lang="ru-RU" sz="1600" dirty="0">
                <a:solidFill>
                  <a:srgbClr val="002060"/>
                </a:solidFill>
              </a:rPr>
              <a:t> </a:t>
            </a:r>
            <a:r>
              <a:rPr lang="ru-RU" sz="1600" dirty="0" smtClean="0">
                <a:solidFill>
                  <a:srgbClr val="002060"/>
                </a:solidFill>
              </a:rPr>
              <a:t>детско-юношеская </a:t>
            </a:r>
            <a:r>
              <a:rPr lang="ru-RU" sz="1600" dirty="0">
                <a:solidFill>
                  <a:srgbClr val="002060"/>
                </a:solidFill>
              </a:rPr>
              <a:t>спортивная школа – это учреждение дополнительного образования </a:t>
            </a:r>
            <a:r>
              <a:rPr lang="ru-RU" sz="1600" dirty="0" smtClean="0">
                <a:solidFill>
                  <a:srgbClr val="002060"/>
                </a:solidFill>
              </a:rPr>
              <a:t>детей. Открыта на </a:t>
            </a:r>
            <a:r>
              <a:rPr lang="ru-RU" sz="1600" dirty="0">
                <a:solidFill>
                  <a:srgbClr val="002060"/>
                </a:solidFill>
              </a:rPr>
              <a:t>базе городского спортзала со специализацией на лыжном </a:t>
            </a:r>
            <a:r>
              <a:rPr lang="ru-RU" sz="1600" dirty="0" smtClean="0">
                <a:solidFill>
                  <a:srgbClr val="002060"/>
                </a:solidFill>
              </a:rPr>
              <a:t>спорте</a:t>
            </a:r>
            <a:r>
              <a:rPr lang="ru-RU" sz="1600" dirty="0">
                <a:solidFill>
                  <a:srgbClr val="00206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В наши дни школа носит имя бывшего директора школы А.М. </a:t>
            </a:r>
            <a:r>
              <a:rPr lang="ru-RU" sz="1600" dirty="0" err="1" smtClean="0">
                <a:solidFill>
                  <a:srgbClr val="002060"/>
                </a:solidFill>
              </a:rPr>
              <a:t>Шилина</a:t>
            </a:r>
            <a:endParaRPr lang="ru-RU" sz="16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 </a:t>
            </a:r>
            <a:endParaRPr lang="ru-RU" sz="16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sz="16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sz="1600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8204" y="1128061"/>
            <a:ext cx="4136979" cy="26155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7525" y="1725981"/>
            <a:ext cx="1836521" cy="14412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738" y="4203588"/>
            <a:ext cx="1354678" cy="192045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452932" y="4780393"/>
            <a:ext cx="259511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/>
              <a:t>Энциклопедия Урень-края ; сост., ред. и оформитель В.М. Киселев. — </a:t>
            </a:r>
            <a:r>
              <a:rPr lang="ru-RU" sz="1000" dirty="0" smtClean="0"/>
              <a:t>5-е </a:t>
            </a:r>
            <a:r>
              <a:rPr lang="ru-RU" sz="1000" dirty="0"/>
              <a:t>изд. (</a:t>
            </a:r>
            <a:r>
              <a:rPr lang="ru-RU" sz="1000" dirty="0" err="1"/>
              <a:t>испр</a:t>
            </a:r>
            <a:r>
              <a:rPr lang="ru-RU" sz="1000" dirty="0"/>
              <a:t>. и доп.). — </a:t>
            </a:r>
            <a:r>
              <a:rPr lang="ru-RU" sz="1000" dirty="0" err="1" smtClean="0"/>
              <a:t>Н.Новгород</a:t>
            </a:r>
            <a:r>
              <a:rPr lang="ru-RU" sz="1000" dirty="0" smtClean="0"/>
              <a:t> </a:t>
            </a:r>
            <a:r>
              <a:rPr lang="ru-RU" sz="1000" dirty="0"/>
              <a:t>: </a:t>
            </a:r>
            <a:r>
              <a:rPr lang="ru-RU" sz="1000" dirty="0" smtClean="0"/>
              <a:t>Печатная мастерская «Радонеж», 2022. </a:t>
            </a:r>
            <a:r>
              <a:rPr lang="ru-RU" sz="1000" dirty="0"/>
              <a:t>— </a:t>
            </a:r>
            <a:r>
              <a:rPr lang="ru-RU" sz="1000" dirty="0" smtClean="0"/>
              <a:t>254 </a:t>
            </a:r>
            <a:r>
              <a:rPr lang="ru-RU" sz="1000" dirty="0"/>
              <a:t>с. : ил., </a:t>
            </a:r>
            <a:r>
              <a:rPr lang="ru-RU" sz="1000" dirty="0" err="1"/>
              <a:t>портр</a:t>
            </a:r>
            <a:r>
              <a:rPr lang="ru-RU" sz="1000" dirty="0"/>
              <a:t>..</a:t>
            </a:r>
          </a:p>
        </p:txBody>
      </p:sp>
      <p:sp>
        <p:nvSpPr>
          <p:cNvPr id="10" name="Управляющая кнопка: назад 9">
            <a:hlinkClick r:id="rId6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058091" y="1117603"/>
            <a:ext cx="34713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 В Урене открылась детско-юношеская спортивная школа, которая стала неотъемлемой частью воспитания детей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и подростков города.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60411" y="4828762"/>
            <a:ext cx="237717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/>
              <a:t>Потехин, Леонид.  Играя в «Зарницу», растим патриотов //</a:t>
            </a:r>
            <a:r>
              <a:rPr lang="ru-RU" sz="1100" dirty="0" err="1"/>
              <a:t>Уренские</a:t>
            </a:r>
            <a:r>
              <a:rPr lang="ru-RU" sz="1100" dirty="0"/>
              <a:t> вести. – </a:t>
            </a:r>
            <a:r>
              <a:rPr lang="ru-RU" sz="1100" dirty="0" smtClean="0"/>
              <a:t>2017. </a:t>
            </a:r>
            <a:r>
              <a:rPr lang="ru-RU" sz="1100" dirty="0"/>
              <a:t>– </a:t>
            </a:r>
            <a:r>
              <a:rPr lang="ru-RU" sz="1100" dirty="0" smtClean="0"/>
              <a:t>27 марта </a:t>
            </a:r>
            <a:r>
              <a:rPr lang="ru-RU" sz="1100" dirty="0"/>
              <a:t>(№</a:t>
            </a:r>
            <a:r>
              <a:rPr lang="ru-RU" sz="1100" dirty="0" smtClean="0"/>
              <a:t>22). </a:t>
            </a:r>
            <a:r>
              <a:rPr lang="ru-RU" sz="1100" dirty="0"/>
              <a:t>– </a:t>
            </a:r>
            <a:r>
              <a:rPr lang="ru-RU" sz="1100" dirty="0" smtClean="0"/>
              <a:t>С.4. – (Общество).</a:t>
            </a:r>
            <a:endParaRPr lang="ru-RU" sz="11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880343" y="3663268"/>
            <a:ext cx="336809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7"/>
              </a:rPr>
              <a:t>Потехин, Леонид. Бойцовский характер //</a:t>
            </a:r>
            <a:r>
              <a:rPr lang="ru-RU" sz="1100" dirty="0" err="1">
                <a:hlinkClick r:id="rId7"/>
              </a:rPr>
              <a:t>Уренские</a:t>
            </a:r>
            <a:r>
              <a:rPr lang="ru-RU" sz="1100" dirty="0">
                <a:hlinkClick r:id="rId7"/>
              </a:rPr>
              <a:t> вести. – </a:t>
            </a:r>
            <a:r>
              <a:rPr lang="ru-RU" sz="1100" dirty="0" smtClean="0">
                <a:hlinkClick r:id="rId7"/>
              </a:rPr>
              <a:t>2018. </a:t>
            </a:r>
            <a:r>
              <a:rPr lang="ru-RU" sz="1100" dirty="0">
                <a:hlinkClick r:id="rId7"/>
              </a:rPr>
              <a:t>– </a:t>
            </a:r>
            <a:r>
              <a:rPr lang="ru-RU" sz="1100" dirty="0" smtClean="0">
                <a:hlinkClick r:id="rId7"/>
              </a:rPr>
              <a:t>24 апр. (</a:t>
            </a:r>
            <a:r>
              <a:rPr lang="ru-RU" sz="1100" dirty="0">
                <a:hlinkClick r:id="rId7"/>
              </a:rPr>
              <a:t>№</a:t>
            </a:r>
            <a:r>
              <a:rPr lang="ru-RU" sz="1100" dirty="0" smtClean="0">
                <a:hlinkClick r:id="rId7"/>
              </a:rPr>
              <a:t>29). </a:t>
            </a:r>
            <a:r>
              <a:rPr lang="ru-RU" sz="1100" dirty="0">
                <a:hlinkClick r:id="rId7"/>
              </a:rPr>
              <a:t>– С.3</a:t>
            </a:r>
            <a:r>
              <a:rPr lang="ru-RU" sz="1100" dirty="0" smtClean="0">
                <a:hlinkClick r:id="rId7"/>
              </a:rPr>
              <a:t>. – (Общество).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39242574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358" y="692331"/>
            <a:ext cx="7919275" cy="8229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</a:rPr>
              <a:t>1985 год </a:t>
            </a:r>
            <a:r>
              <a:rPr lang="ru-RU" sz="2400" b="1" dirty="0" smtClean="0">
                <a:solidFill>
                  <a:srgbClr val="FF0000"/>
                </a:solidFill>
              </a:rPr>
              <a:t/>
            </a:r>
            <a:br>
              <a:rPr lang="ru-RU" sz="2400" b="1" dirty="0" smtClean="0">
                <a:solidFill>
                  <a:srgbClr val="FF0000"/>
                </a:solidFill>
              </a:rPr>
            </a:b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0168" y="2014281"/>
            <a:ext cx="4259260" cy="3409051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1700" dirty="0" smtClean="0">
                <a:solidFill>
                  <a:srgbClr val="002060"/>
                </a:solidFill>
              </a:rPr>
              <a:t>Все эти качества в Урене воплотил в себе парк 40-летия Победы, который появился  по </a:t>
            </a:r>
            <a:r>
              <a:rPr lang="ru-RU" sz="1700" dirty="0">
                <a:solidFill>
                  <a:srgbClr val="002060"/>
                </a:solidFill>
              </a:rPr>
              <a:t>инициативе районного совета ветеранов комсомола и </a:t>
            </a:r>
            <a:r>
              <a:rPr lang="ru-RU" sz="1700" dirty="0" smtClean="0">
                <a:solidFill>
                  <a:srgbClr val="002060"/>
                </a:solidFill>
              </a:rPr>
              <a:t>райкома </a:t>
            </a:r>
            <a:r>
              <a:rPr lang="ru-RU" sz="1700" dirty="0">
                <a:solidFill>
                  <a:srgbClr val="002060"/>
                </a:solidFill>
              </a:rPr>
              <a:t>комсомола </a:t>
            </a:r>
            <a:r>
              <a:rPr lang="ru-RU" sz="1700" dirty="0" smtClean="0">
                <a:solidFill>
                  <a:srgbClr val="002060"/>
                </a:solidFill>
              </a:rPr>
              <a:t>на </a:t>
            </a:r>
            <a:r>
              <a:rPr lang="ru-RU" sz="1700" dirty="0">
                <a:solidFill>
                  <a:srgbClr val="002060"/>
                </a:solidFill>
              </a:rPr>
              <a:t>месте пустыря. </a:t>
            </a:r>
            <a:endParaRPr lang="ru-RU" sz="1700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ru-RU" sz="1700" dirty="0">
                <a:solidFill>
                  <a:srgbClr val="002060"/>
                </a:solidFill>
              </a:rPr>
              <a:t>Достопримечательностью парка «Победы» с 2009 года является оригинальный по своему архитектурному исполнению мемориальный комплекс – стела Мужества и героизма в честь </a:t>
            </a:r>
            <a:r>
              <a:rPr lang="ru-RU" sz="1700" dirty="0" err="1">
                <a:solidFill>
                  <a:srgbClr val="002060"/>
                </a:solidFill>
              </a:rPr>
              <a:t>уренцев</a:t>
            </a:r>
            <a:r>
              <a:rPr lang="ru-RU" sz="1700" dirty="0">
                <a:solidFill>
                  <a:srgbClr val="002060"/>
                </a:solidFill>
              </a:rPr>
              <a:t> – участников боевых действий</a:t>
            </a:r>
            <a:r>
              <a:rPr lang="ru-RU" sz="1700" dirty="0" smtClean="0">
                <a:solidFill>
                  <a:srgbClr val="00206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ru-RU" sz="1700" dirty="0" smtClean="0">
                <a:solidFill>
                  <a:srgbClr val="002060"/>
                </a:solidFill>
              </a:rPr>
              <a:t>В </a:t>
            </a:r>
            <a:r>
              <a:rPr lang="ru-RU" sz="1700" dirty="0">
                <a:solidFill>
                  <a:srgbClr val="002060"/>
                </a:solidFill>
              </a:rPr>
              <a:t>2020 </a:t>
            </a:r>
            <a:r>
              <a:rPr lang="ru-RU" sz="1700" dirty="0" smtClean="0">
                <a:solidFill>
                  <a:srgbClr val="002060"/>
                </a:solidFill>
              </a:rPr>
              <a:t>году по программе «Малые города и исторические поселения» обновленный </a:t>
            </a:r>
            <a:r>
              <a:rPr lang="ru-RU" sz="1700" dirty="0">
                <a:solidFill>
                  <a:srgbClr val="002060"/>
                </a:solidFill>
              </a:rPr>
              <a:t>парк стал замечательным центром культурного отдыха как детей, так и их родителей</a:t>
            </a:r>
            <a:r>
              <a:rPr lang="ru-RU" dirty="0">
                <a:solidFill>
                  <a:srgbClr val="002060"/>
                </a:solidFill>
              </a:rPr>
              <a:t>. 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7508" y="5423332"/>
            <a:ext cx="294909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2"/>
              </a:rPr>
              <a:t>Прусакова Т. Вы шумите, шумите в нашем парке, березы </a:t>
            </a:r>
            <a:r>
              <a:rPr lang="ru-RU" sz="1100" dirty="0">
                <a:hlinkClick r:id="rId2"/>
              </a:rPr>
              <a:t>// </a:t>
            </a:r>
            <a:r>
              <a:rPr lang="ru-RU" sz="1100" dirty="0" err="1">
                <a:hlinkClick r:id="rId2"/>
              </a:rPr>
              <a:t>Уренские</a:t>
            </a:r>
            <a:r>
              <a:rPr lang="ru-RU" sz="1100" dirty="0">
                <a:hlinkClick r:id="rId2"/>
              </a:rPr>
              <a:t> вести. – </a:t>
            </a:r>
            <a:r>
              <a:rPr lang="ru-RU" sz="1100" dirty="0" smtClean="0">
                <a:hlinkClick r:id="rId2"/>
              </a:rPr>
              <a:t>2013. </a:t>
            </a:r>
            <a:r>
              <a:rPr lang="ru-RU" sz="1100" dirty="0">
                <a:hlinkClick r:id="rId2"/>
              </a:rPr>
              <a:t>– </a:t>
            </a:r>
            <a:r>
              <a:rPr lang="ru-RU" sz="1100" dirty="0" smtClean="0">
                <a:hlinkClick r:id="rId2"/>
              </a:rPr>
              <a:t>11 </a:t>
            </a:r>
            <a:r>
              <a:rPr lang="ru-RU" sz="1100" dirty="0">
                <a:hlinkClick r:id="rId2"/>
              </a:rPr>
              <a:t>окт.(</a:t>
            </a:r>
            <a:r>
              <a:rPr lang="ru-RU" sz="1100" dirty="0" smtClean="0">
                <a:hlinkClick r:id="rId2"/>
              </a:rPr>
              <a:t>№115). </a:t>
            </a:r>
            <a:r>
              <a:rPr lang="ru-RU" sz="1100" dirty="0">
                <a:hlinkClick r:id="rId2"/>
              </a:rPr>
              <a:t>– </a:t>
            </a:r>
            <a:r>
              <a:rPr lang="ru-RU" sz="1100" dirty="0" smtClean="0">
                <a:hlinkClick r:id="rId2"/>
              </a:rPr>
              <a:t>С.3. </a:t>
            </a:r>
            <a:r>
              <a:rPr lang="ru-RU" sz="1100" dirty="0">
                <a:hlinkClick r:id="rId2"/>
              </a:rPr>
              <a:t>– (Общество).</a:t>
            </a:r>
            <a:endParaRPr lang="ru-RU" sz="11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849428" y="5546238"/>
            <a:ext cx="345854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3"/>
              </a:rPr>
              <a:t>Реунов, Александр. Парк нашей мечты </a:t>
            </a:r>
            <a:r>
              <a:rPr lang="ru-RU" sz="1100" dirty="0">
                <a:hlinkClick r:id="rId3"/>
              </a:rPr>
              <a:t>// </a:t>
            </a:r>
            <a:r>
              <a:rPr lang="ru-RU" sz="1100" dirty="0" err="1">
                <a:hlinkClick r:id="rId3"/>
              </a:rPr>
              <a:t>Уренские</a:t>
            </a:r>
            <a:r>
              <a:rPr lang="ru-RU" sz="1100" dirty="0">
                <a:hlinkClick r:id="rId3"/>
              </a:rPr>
              <a:t> вести. – </a:t>
            </a:r>
            <a:r>
              <a:rPr lang="ru-RU" sz="1100" dirty="0" smtClean="0">
                <a:hlinkClick r:id="rId3"/>
              </a:rPr>
              <a:t>2019. </a:t>
            </a:r>
            <a:r>
              <a:rPr lang="ru-RU" sz="1100" dirty="0">
                <a:hlinkClick r:id="rId3"/>
              </a:rPr>
              <a:t>– </a:t>
            </a:r>
            <a:r>
              <a:rPr lang="ru-RU" sz="1100" dirty="0" smtClean="0">
                <a:hlinkClick r:id="rId3"/>
              </a:rPr>
              <a:t>1 февр.(№</a:t>
            </a:r>
            <a:r>
              <a:rPr lang="ru-RU" sz="1100" dirty="0">
                <a:hlinkClick r:id="rId3"/>
              </a:rPr>
              <a:t>8</a:t>
            </a:r>
            <a:r>
              <a:rPr lang="ru-RU" sz="1100" dirty="0" smtClean="0">
                <a:hlinkClick r:id="rId3"/>
              </a:rPr>
              <a:t>). </a:t>
            </a:r>
            <a:r>
              <a:rPr lang="ru-RU" sz="1100" dirty="0">
                <a:hlinkClick r:id="rId3"/>
              </a:rPr>
              <a:t>– </a:t>
            </a:r>
            <a:r>
              <a:rPr lang="ru-RU" sz="1100" dirty="0" smtClean="0">
                <a:hlinkClick r:id="rId3"/>
              </a:rPr>
              <a:t>С.2. </a:t>
            </a:r>
            <a:r>
              <a:rPr lang="ru-RU" sz="1100" dirty="0">
                <a:hlinkClick r:id="rId3"/>
              </a:rPr>
              <a:t>– (Общество).</a:t>
            </a:r>
            <a:endParaRPr lang="ru-RU" sz="1100" dirty="0"/>
          </a:p>
        </p:txBody>
      </p:sp>
      <p:sp>
        <p:nvSpPr>
          <p:cNvPr id="10" name="Управляющая кнопка: назад 9">
            <a:hlinkClick r:id="rId4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83772" y="1092718"/>
            <a:ext cx="7602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Провинциальный шарм. Город похож на парк. Современное городское пространство невозможно представить без парков – они стали площадкой для отдыха, занятий спортом и туризма.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6" name="Picture 2" descr="C:\Users\1\Desktop\DJI_0926.jpg"/>
          <p:cNvPicPr>
            <a:picLocks noChangeAspect="1" noChangeArrowheads="1"/>
          </p:cNvPicPr>
          <p:nvPr/>
        </p:nvPicPr>
        <p:blipFill>
          <a:blip r:embed="rId5" cstate="print"/>
          <a:srcRect t="22844"/>
          <a:stretch>
            <a:fillRect/>
          </a:stretch>
        </p:blipFill>
        <p:spPr bwMode="auto">
          <a:xfrm>
            <a:off x="5225143" y="3685955"/>
            <a:ext cx="3043644" cy="1761256"/>
          </a:xfrm>
          <a:prstGeom prst="rect">
            <a:avLst/>
          </a:prstGeom>
          <a:noFill/>
        </p:spPr>
      </p:pic>
      <p:sp>
        <p:nvSpPr>
          <p:cNvPr id="1028" name="AutoShape 4" descr="https://sun1-28.userapi.com/s/v1/if1/yrCE_mT9bJJ7BebPkcRA9QT6BOFgdCoWgB7BzRSCSIJ1aKws8F-I6br3pbspXrtAzzFb7Eo1.jpg?size=200x200&amp;quality=96&amp;crop=61,75,268,268&amp;ava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sun1-28.userapi.com/s/v1/if1/yrCE_mT9bJJ7BebPkcRA9QT6BOFgdCoWgB7BzRSCSIJ1aKws8F-I6br3pbspXrtAzzFb7Eo1.jpg?size=200x200&amp;quality=96&amp;crop=61,75,268,268&amp;ava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s://sun1-28.userapi.com/s/v1/if1/yrCE_mT9bJJ7BebPkcRA9QT6BOFgdCoWgB7BzRSCSIJ1aKws8F-I6br3pbspXrtAzzFb7Eo1.jpg?size=200x200&amp;quality=96&amp;crop=61,75,268,268&amp;ava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https://sun1-28.userapi.com/s/v1/if1/yrCE_mT9bJJ7BebPkcRA9QT6BOFgdCoWgB7BzRSCSIJ1aKws8F-I6br3pbspXrtAzzFb7Eo1.jpg?size=200x200&amp;quality=96&amp;crop=61,75,268,268&amp;ava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5" name="Picture 11" descr="C:\Users\1\Desktop\стелла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79820" y="1731917"/>
            <a:ext cx="1905000" cy="190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2499899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3783" y="734076"/>
            <a:ext cx="7886701" cy="94769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1987 год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6971" y="2660736"/>
            <a:ext cx="4668796" cy="19112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500" dirty="0" smtClean="0">
                <a:solidFill>
                  <a:srgbClr val="002060"/>
                </a:solidFill>
              </a:rPr>
              <a:t>20 лет организатором ветеранского движения в </a:t>
            </a:r>
            <a:r>
              <a:rPr lang="ru-RU" sz="1500" dirty="0" err="1" smtClean="0">
                <a:solidFill>
                  <a:srgbClr val="002060"/>
                </a:solidFill>
              </a:rPr>
              <a:t>Уренском</a:t>
            </a:r>
            <a:r>
              <a:rPr lang="ru-RU" sz="1500" dirty="0" smtClean="0">
                <a:solidFill>
                  <a:srgbClr val="002060"/>
                </a:solidFill>
              </a:rPr>
              <a:t> районе, членом президиума областного совета ветеранов была З.З. Соловьёва, </a:t>
            </a:r>
            <a:r>
              <a:rPr lang="ru-RU" sz="1500" dirty="0" smtClean="0"/>
              <a:t> </a:t>
            </a:r>
            <a:r>
              <a:rPr lang="ru-RU" sz="1500" dirty="0" smtClean="0">
                <a:solidFill>
                  <a:srgbClr val="002060"/>
                </a:solidFill>
              </a:rPr>
              <a:t>«Почётный ветеран Всероссийского совета ветеранов», «Отличник </a:t>
            </a:r>
            <a:r>
              <a:rPr lang="ru-RU" sz="1500" dirty="0" err="1" smtClean="0">
                <a:solidFill>
                  <a:srgbClr val="002060"/>
                </a:solidFill>
              </a:rPr>
              <a:t>культпросветработы</a:t>
            </a:r>
            <a:r>
              <a:rPr lang="ru-RU" sz="1500" dirty="0" smtClean="0">
                <a:solidFill>
                  <a:srgbClr val="002060"/>
                </a:solidFill>
              </a:rPr>
              <a:t> СССР», «Заслуженный работник культуры РСФСР», «Заслуженный ветеран Нижегородской области», «Почётный гражданин города Уреня. Её имя занесено в «Книгу почёта заслуженных ветеранов Нижегородской области».</a:t>
            </a:r>
            <a:endParaRPr lang="ru-RU" sz="15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9473" t="11681" r="10185" b="11572"/>
          <a:stretch/>
        </p:blipFill>
        <p:spPr>
          <a:xfrm>
            <a:off x="5805890" y="2468841"/>
            <a:ext cx="2320816" cy="177355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25138" y="5451850"/>
            <a:ext cx="287198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3"/>
              </a:rPr>
              <a:t>Журавлёва, Татьяна. Ветеранское единство // </a:t>
            </a:r>
            <a:r>
              <a:rPr lang="ru-RU" sz="1100" dirty="0" err="1">
                <a:hlinkClick r:id="rId3"/>
              </a:rPr>
              <a:t>Уренские</a:t>
            </a:r>
            <a:r>
              <a:rPr lang="ru-RU" sz="1100" dirty="0">
                <a:hlinkClick r:id="rId3"/>
              </a:rPr>
              <a:t> вести. – </a:t>
            </a:r>
            <a:r>
              <a:rPr lang="ru-RU" sz="1100" dirty="0" smtClean="0">
                <a:hlinkClick r:id="rId3"/>
              </a:rPr>
              <a:t>2022. </a:t>
            </a:r>
            <a:r>
              <a:rPr lang="ru-RU" sz="1100" dirty="0">
                <a:hlinkClick r:id="rId3"/>
              </a:rPr>
              <a:t>– </a:t>
            </a:r>
            <a:r>
              <a:rPr lang="ru-RU" sz="1100" dirty="0" smtClean="0">
                <a:hlinkClick r:id="rId3"/>
              </a:rPr>
              <a:t>14 </a:t>
            </a:r>
            <a:r>
              <a:rPr lang="ru-RU" sz="1100" dirty="0">
                <a:hlinkClick r:id="rId3"/>
              </a:rPr>
              <a:t>февр.(</a:t>
            </a:r>
            <a:r>
              <a:rPr lang="ru-RU" sz="1100" dirty="0" smtClean="0">
                <a:hlinkClick r:id="rId3"/>
              </a:rPr>
              <a:t>№11). </a:t>
            </a:r>
            <a:r>
              <a:rPr lang="ru-RU" sz="1100" dirty="0">
                <a:hlinkClick r:id="rId3"/>
              </a:rPr>
              <a:t>– </a:t>
            </a:r>
            <a:r>
              <a:rPr lang="ru-RU" sz="1100" dirty="0" smtClean="0">
                <a:hlinkClick r:id="rId3"/>
              </a:rPr>
              <a:t>С.3. </a:t>
            </a:r>
            <a:r>
              <a:rPr lang="ru-RU" sz="1100" dirty="0">
                <a:hlinkClick r:id="rId3"/>
              </a:rPr>
              <a:t>– (Общество).</a:t>
            </a:r>
            <a:endParaRPr lang="ru-RU" sz="1100" dirty="0"/>
          </a:p>
        </p:txBody>
      </p:sp>
      <p:sp>
        <p:nvSpPr>
          <p:cNvPr id="8" name="Управляющая кнопка: назад 7">
            <a:hlinkClick r:id="rId4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635" y="1105787"/>
            <a:ext cx="1159720" cy="1329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/>
          <a:srcRect l="12612" t="13030" r="11415" b="16083"/>
          <a:stretch/>
        </p:blipFill>
        <p:spPr>
          <a:xfrm>
            <a:off x="5814124" y="4402022"/>
            <a:ext cx="2296634" cy="148827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00430" y="4768420"/>
            <a:ext cx="281419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7"/>
              </a:rPr>
              <a:t>Голубева, </a:t>
            </a:r>
            <a:r>
              <a:rPr lang="ru-RU" sz="1100" dirty="0">
                <a:hlinkClick r:id="rId7"/>
              </a:rPr>
              <a:t>Татьяна. </a:t>
            </a:r>
            <a:r>
              <a:rPr lang="ru-RU" sz="1100" dirty="0" smtClean="0">
                <a:hlinkClick r:id="rId7"/>
              </a:rPr>
              <a:t>В фокусе – жизнь // </a:t>
            </a:r>
            <a:r>
              <a:rPr lang="ru-RU" sz="1100" dirty="0" err="1">
                <a:hlinkClick r:id="rId7"/>
              </a:rPr>
              <a:t>Уренские</a:t>
            </a:r>
            <a:r>
              <a:rPr lang="ru-RU" sz="1100" dirty="0">
                <a:hlinkClick r:id="rId7"/>
              </a:rPr>
              <a:t> вести. – </a:t>
            </a:r>
            <a:r>
              <a:rPr lang="ru-RU" sz="1100" dirty="0" smtClean="0">
                <a:hlinkClick r:id="rId7"/>
              </a:rPr>
              <a:t>2021. </a:t>
            </a:r>
            <a:r>
              <a:rPr lang="ru-RU" sz="1100" dirty="0">
                <a:hlinkClick r:id="rId7"/>
              </a:rPr>
              <a:t>– </a:t>
            </a:r>
            <a:r>
              <a:rPr lang="ru-RU" sz="1100" dirty="0" smtClean="0">
                <a:hlinkClick r:id="rId7"/>
              </a:rPr>
              <a:t>10 дек. (№92). </a:t>
            </a:r>
            <a:r>
              <a:rPr lang="ru-RU" sz="1100" dirty="0">
                <a:hlinkClick r:id="rId7"/>
              </a:rPr>
              <a:t>– </a:t>
            </a:r>
            <a:r>
              <a:rPr lang="ru-RU" sz="1100" dirty="0" smtClean="0">
                <a:hlinkClick r:id="rId7"/>
              </a:rPr>
              <a:t>С.2. </a:t>
            </a:r>
            <a:r>
              <a:rPr lang="ru-RU" sz="1100" dirty="0">
                <a:hlinkClick r:id="rId7"/>
              </a:rPr>
              <a:t>– (Общество).</a:t>
            </a:r>
            <a:endParaRPr lang="ru-RU" sz="11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278260" y="4704625"/>
            <a:ext cx="25377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00" dirty="0" smtClean="0">
                <a:hlinkClick r:id="rId8"/>
              </a:rPr>
              <a:t>Малинина, Алина </a:t>
            </a:r>
            <a:r>
              <a:rPr lang="ru-RU" sz="900" dirty="0">
                <a:hlinkClick r:id="rId8"/>
              </a:rPr>
              <a:t>. Пятнадцатилетняя учительница: Зоя Соловьёва 66 лет трудилась на благо родного </a:t>
            </a:r>
            <a:r>
              <a:rPr lang="ru-RU" sz="900" dirty="0" err="1">
                <a:hlinkClick r:id="rId8"/>
              </a:rPr>
              <a:t>Уренского</a:t>
            </a:r>
            <a:r>
              <a:rPr lang="ru-RU" sz="900" dirty="0">
                <a:hlinkClick r:id="rId8"/>
              </a:rPr>
              <a:t> района // </a:t>
            </a:r>
            <a:r>
              <a:rPr lang="ru-RU" sz="900" dirty="0" smtClean="0">
                <a:hlinkClick r:id="rId8"/>
              </a:rPr>
              <a:t>Нижегородская правда. </a:t>
            </a:r>
            <a:r>
              <a:rPr lang="ru-RU" sz="900" dirty="0">
                <a:hlinkClick r:id="rId8"/>
              </a:rPr>
              <a:t>– </a:t>
            </a:r>
            <a:r>
              <a:rPr lang="ru-RU" sz="900" dirty="0" smtClean="0">
                <a:hlinkClick r:id="rId8"/>
              </a:rPr>
              <a:t>2021. </a:t>
            </a:r>
            <a:r>
              <a:rPr lang="ru-RU" sz="900" dirty="0">
                <a:hlinkClick r:id="rId8"/>
              </a:rPr>
              <a:t>– 8</a:t>
            </a:r>
            <a:r>
              <a:rPr lang="ru-RU" sz="900" dirty="0" smtClean="0">
                <a:hlinkClick r:id="rId8"/>
              </a:rPr>
              <a:t> дек.(№93). </a:t>
            </a:r>
            <a:endParaRPr lang="ru-RU" sz="9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71869" y="1382232"/>
            <a:ext cx="474212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solidFill>
                  <a:srgbClr val="002060"/>
                </a:solidFill>
              </a:rPr>
              <a:t>2 февраля 1987 года на учредительной конференции была создана </a:t>
            </a:r>
            <a:r>
              <a:rPr lang="ru-RU" sz="1500" b="1" dirty="0" err="1" smtClean="0">
                <a:solidFill>
                  <a:srgbClr val="002060"/>
                </a:solidFill>
              </a:rPr>
              <a:t>Уренская</a:t>
            </a:r>
            <a:r>
              <a:rPr lang="ru-RU" sz="1500" b="1" dirty="0" smtClean="0">
                <a:solidFill>
                  <a:srgbClr val="002060"/>
                </a:solidFill>
              </a:rPr>
              <a:t> организация ветеранов войны и труда, которая все эти годы объединяет старшее поколение </a:t>
            </a:r>
            <a:r>
              <a:rPr lang="ru-RU" sz="1500" b="1" dirty="0" err="1" smtClean="0">
                <a:solidFill>
                  <a:srgbClr val="002060"/>
                </a:solidFill>
              </a:rPr>
              <a:t>уренцев</a:t>
            </a:r>
            <a:r>
              <a:rPr lang="ru-RU" sz="1500" b="1" dirty="0" smtClean="0">
                <a:solidFill>
                  <a:srgbClr val="002060"/>
                </a:solidFill>
              </a:rPr>
              <a:t>, стимулируя его общественную и творческую активность</a:t>
            </a:r>
            <a:r>
              <a:rPr lang="ru-RU" sz="1600" b="1" dirty="0" smtClean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4812636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2043" y="712856"/>
            <a:ext cx="7732256" cy="85836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sz="4000" b="1" dirty="0">
                <a:solidFill>
                  <a:srgbClr val="FF0000"/>
                </a:solidFill>
              </a:rPr>
              <a:t>1991 год </a:t>
            </a:r>
            <a:r>
              <a:rPr lang="ru-RU" sz="2700" b="1" dirty="0" smtClean="0">
                <a:solidFill>
                  <a:srgbClr val="FF0000"/>
                </a:solidFill>
              </a:rPr>
              <a:t/>
            </a:r>
            <a:br>
              <a:rPr lang="ru-RU" sz="2700" b="1" dirty="0" smtClean="0">
                <a:solidFill>
                  <a:srgbClr val="FF0000"/>
                </a:solidFill>
              </a:rPr>
            </a:br>
            <a:endParaRPr lang="ru-RU" sz="27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7517" t="12585" r="7792" b="13431"/>
          <a:stretch/>
        </p:blipFill>
        <p:spPr>
          <a:xfrm>
            <a:off x="5080265" y="1845681"/>
            <a:ext cx="3015195" cy="16484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080265" y="3808308"/>
            <a:ext cx="305229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3"/>
              </a:rPr>
              <a:t>На своём месте // </a:t>
            </a:r>
            <a:r>
              <a:rPr lang="ru-RU" sz="1100" dirty="0" err="1">
                <a:hlinkClick r:id="rId3"/>
              </a:rPr>
              <a:t>Уренские</a:t>
            </a:r>
            <a:r>
              <a:rPr lang="ru-RU" sz="1100" dirty="0">
                <a:hlinkClick r:id="rId3"/>
              </a:rPr>
              <a:t> вести. – </a:t>
            </a:r>
            <a:r>
              <a:rPr lang="ru-RU" sz="1100" dirty="0" smtClean="0">
                <a:hlinkClick r:id="rId3"/>
              </a:rPr>
              <a:t>2018. </a:t>
            </a:r>
            <a:r>
              <a:rPr lang="ru-RU" sz="1100" dirty="0">
                <a:hlinkClick r:id="rId3"/>
              </a:rPr>
              <a:t>– </a:t>
            </a:r>
            <a:r>
              <a:rPr lang="ru-RU" sz="1100" dirty="0" smtClean="0">
                <a:hlinkClick r:id="rId3"/>
              </a:rPr>
              <a:t>16 апр.(№27). </a:t>
            </a:r>
            <a:r>
              <a:rPr lang="ru-RU" sz="1100" dirty="0">
                <a:hlinkClick r:id="rId3"/>
              </a:rPr>
              <a:t>– </a:t>
            </a:r>
            <a:r>
              <a:rPr lang="ru-RU" sz="1100" dirty="0" smtClean="0">
                <a:hlinkClick r:id="rId3"/>
              </a:rPr>
              <a:t>С.1. </a:t>
            </a:r>
            <a:r>
              <a:rPr lang="ru-RU" sz="1100" dirty="0">
                <a:hlinkClick r:id="rId3"/>
              </a:rPr>
              <a:t>– (Общество).</a:t>
            </a:r>
            <a:endParaRPr lang="ru-RU" sz="1100" dirty="0"/>
          </a:p>
        </p:txBody>
      </p:sp>
      <p:sp>
        <p:nvSpPr>
          <p:cNvPr id="9" name="Управляющая кнопка: назад 8">
            <a:hlinkClick r:id="rId4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040473" y="2462370"/>
            <a:ext cx="3513907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002060"/>
                </a:solidFill>
              </a:rPr>
              <a:t>Центр </a:t>
            </a:r>
            <a:r>
              <a:rPr lang="ru-RU" sz="1600" dirty="0">
                <a:solidFill>
                  <a:srgbClr val="002060"/>
                </a:solidFill>
              </a:rPr>
              <a:t>занятости населения (ЦЗН) – местное отделение службы занятости, непосредственно работающие с населением в области </a:t>
            </a:r>
            <a:r>
              <a:rPr lang="ru-RU" sz="1600" dirty="0" smtClean="0">
                <a:solidFill>
                  <a:srgbClr val="002060"/>
                </a:solidFill>
              </a:rPr>
              <a:t>труда, </a:t>
            </a:r>
            <a:r>
              <a:rPr lang="ru-RU" sz="1600" dirty="0">
                <a:solidFill>
                  <a:srgbClr val="002060"/>
                </a:solidFill>
              </a:rPr>
              <a:t>непосредственно оказывает государственные услуги населению в сфере занятости.</a:t>
            </a:r>
            <a:endParaRPr lang="ru-RU" sz="1600" dirty="0" smtClean="0">
              <a:solidFill>
                <a:srgbClr val="002060"/>
              </a:solidFill>
            </a:endParaRPr>
          </a:p>
          <a:p>
            <a:pPr algn="just"/>
            <a:r>
              <a:rPr lang="ru-RU" sz="1600" dirty="0" smtClean="0">
                <a:solidFill>
                  <a:srgbClr val="002060"/>
                </a:solidFill>
              </a:rPr>
              <a:t>Главная </a:t>
            </a:r>
            <a:r>
              <a:rPr lang="ru-RU" sz="1600" dirty="0">
                <a:solidFill>
                  <a:srgbClr val="002060"/>
                </a:solidFill>
              </a:rPr>
              <a:t>цель помочь гражданам реализовать конституционное право на труд, а также регулировать взаимоотношения на рынке труда.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080265" y="4363854"/>
            <a:ext cx="305229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/>
              <a:t>Обучение граждан // </a:t>
            </a:r>
            <a:r>
              <a:rPr lang="ru-RU" sz="1100" dirty="0" err="1"/>
              <a:t>Уренские</a:t>
            </a:r>
            <a:r>
              <a:rPr lang="ru-RU" sz="1100" dirty="0"/>
              <a:t> вести. – </a:t>
            </a:r>
            <a:r>
              <a:rPr lang="ru-RU" sz="1100" dirty="0" smtClean="0"/>
              <a:t>2020. </a:t>
            </a:r>
            <a:r>
              <a:rPr lang="ru-RU" sz="1100" dirty="0"/>
              <a:t>– </a:t>
            </a:r>
            <a:r>
              <a:rPr lang="ru-RU" sz="1100" dirty="0" smtClean="0"/>
              <a:t>25 фев.(№14). </a:t>
            </a:r>
            <a:r>
              <a:rPr lang="ru-RU" sz="1100" dirty="0"/>
              <a:t>– </a:t>
            </a:r>
            <a:r>
              <a:rPr lang="ru-RU" sz="1100" dirty="0" smtClean="0"/>
              <a:t>С.2. </a:t>
            </a:r>
            <a:r>
              <a:rPr lang="ru-RU" sz="1100" dirty="0"/>
              <a:t>– (Общество).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117362" y="4954500"/>
            <a:ext cx="301519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/>
              <a:t>Уткина, Ольга. Главное-желание работать // </a:t>
            </a:r>
            <a:r>
              <a:rPr lang="ru-RU" sz="1100" dirty="0" err="1"/>
              <a:t>Уренские</a:t>
            </a:r>
            <a:r>
              <a:rPr lang="ru-RU" sz="1100" dirty="0"/>
              <a:t> вести. – </a:t>
            </a:r>
            <a:r>
              <a:rPr lang="ru-RU" sz="1100" dirty="0" smtClean="0"/>
              <a:t>2022. </a:t>
            </a:r>
            <a:r>
              <a:rPr lang="ru-RU" sz="1100" dirty="0"/>
              <a:t>– </a:t>
            </a:r>
            <a:r>
              <a:rPr lang="ru-RU" sz="1100" dirty="0" smtClean="0"/>
              <a:t>28 марта (</a:t>
            </a:r>
            <a:r>
              <a:rPr lang="ru-RU" sz="1100" dirty="0"/>
              <a:t>№</a:t>
            </a:r>
            <a:r>
              <a:rPr lang="ru-RU" sz="1100" dirty="0" smtClean="0"/>
              <a:t>22). </a:t>
            </a:r>
            <a:r>
              <a:rPr lang="ru-RU" sz="1100" dirty="0"/>
              <a:t>– </a:t>
            </a:r>
            <a:r>
              <a:rPr lang="ru-RU" sz="1100" dirty="0" smtClean="0"/>
              <a:t>С.2. </a:t>
            </a:r>
            <a:r>
              <a:rPr lang="ru-RU" sz="1100" dirty="0"/>
              <a:t>– (Общество).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041991" y="1468144"/>
            <a:ext cx="348747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Важным событием этого года стало открытие </a:t>
            </a:r>
            <a:r>
              <a:rPr lang="ru-RU" b="1" dirty="0" err="1" smtClean="0">
                <a:solidFill>
                  <a:srgbClr val="002060"/>
                </a:solidFill>
              </a:rPr>
              <a:t>Уренского</a:t>
            </a:r>
            <a:r>
              <a:rPr lang="ru-RU" b="1" dirty="0" smtClean="0">
                <a:solidFill>
                  <a:srgbClr val="002060"/>
                </a:solidFill>
              </a:rPr>
              <a:t> центра занятости населения.</a:t>
            </a:r>
          </a:p>
        </p:txBody>
      </p:sp>
    </p:spTree>
    <p:extLst>
      <p:ext uri="{BB962C8B-B14F-4D97-AF65-F5344CB8AC3E}">
        <p14:creationId xmlns:p14="http://schemas.microsoft.com/office/powerpoint/2010/main" val="369676832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/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1992 год </a:t>
            </a:r>
            <a:r>
              <a:rPr lang="ru-RU" sz="3600" b="1" dirty="0" smtClean="0">
                <a:solidFill>
                  <a:srgbClr val="FF0000"/>
                </a:solidFill>
              </a:rPr>
              <a:t/>
            </a:r>
            <a:br>
              <a:rPr lang="ru-RU" sz="3600" b="1" dirty="0" smtClean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6809" y="2431679"/>
            <a:ext cx="4816548" cy="225727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Основатель клуба «Энергетик» бывший директор предприятия «</a:t>
            </a:r>
            <a:r>
              <a:rPr lang="ru-RU" sz="1600" dirty="0" err="1" smtClean="0">
                <a:solidFill>
                  <a:srgbClr val="002060"/>
                </a:solidFill>
              </a:rPr>
              <a:t>Уренские</a:t>
            </a:r>
            <a:r>
              <a:rPr lang="ru-RU" sz="1600" dirty="0" smtClean="0">
                <a:solidFill>
                  <a:srgbClr val="002060"/>
                </a:solidFill>
              </a:rPr>
              <a:t> электросети» Б. А. </a:t>
            </a:r>
            <a:r>
              <a:rPr lang="ru-RU" sz="1600" dirty="0" err="1" smtClean="0">
                <a:solidFill>
                  <a:srgbClr val="002060"/>
                </a:solidFill>
              </a:rPr>
              <a:t>Лямин</a:t>
            </a:r>
            <a:r>
              <a:rPr lang="ru-RU" sz="1600" dirty="0" smtClean="0">
                <a:solidFill>
                  <a:srgbClr val="002060"/>
                </a:solidFill>
              </a:rPr>
              <a:t>.</a:t>
            </a:r>
            <a:r>
              <a:rPr lang="ru-RU" sz="1600" dirty="0" smtClean="0"/>
              <a:t>  </a:t>
            </a:r>
            <a:endParaRPr lang="ru-RU" sz="1600" dirty="0" smtClean="0">
              <a:solidFill>
                <a:srgbClr val="002060"/>
              </a:solidFill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Бурное развитие футбола в Урене началось  с открытием стадиона «Энергетик». Арена располагалась в парке "Борок" среди столетних сосен. Стадион является украшением  города и в наши дни.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 Футбольный клуб расформирован в 2008 году.</a:t>
            </a:r>
          </a:p>
          <a:p>
            <a:pPr algn="just">
              <a:buNone/>
            </a:pPr>
            <a:endParaRPr lang="ru-RU" sz="1800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20724" y="4751759"/>
            <a:ext cx="313660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2"/>
              </a:rPr>
              <a:t>Феномен «Энергетика»// </a:t>
            </a:r>
            <a:r>
              <a:rPr lang="ru-RU" sz="1100" dirty="0" err="1">
                <a:hlinkClick r:id="rId2"/>
              </a:rPr>
              <a:t>Уренские</a:t>
            </a:r>
            <a:r>
              <a:rPr lang="ru-RU" sz="1100" dirty="0">
                <a:hlinkClick r:id="rId2"/>
              </a:rPr>
              <a:t> вести. – 2022. – 17 окт.(№35). – С.3. – </a:t>
            </a:r>
            <a:r>
              <a:rPr lang="ru-RU" sz="1100" dirty="0" smtClean="0">
                <a:hlinkClick r:id="rId2"/>
              </a:rPr>
              <a:t>(Общество</a:t>
            </a:r>
            <a:r>
              <a:rPr lang="ru-RU" sz="1100" dirty="0">
                <a:hlinkClick r:id="rId2"/>
              </a:rPr>
              <a:t>).</a:t>
            </a:r>
            <a:endParaRPr lang="ru-RU" sz="1100" dirty="0"/>
          </a:p>
        </p:txBody>
      </p:sp>
      <p:sp>
        <p:nvSpPr>
          <p:cNvPr id="23554" name="AutoShape 2" descr="https://sun9-37.userapi.com/impg/-qnrXw0wcklHbNv1JbePST_nCRgcTCf6GWSz7A/JX5d7d4Sjmo.jpg?size=604x449&amp;quality=96&amp;sign=f53a60cd0cc2eb19dca9040fcbabba5f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6" name="AutoShape 4" descr="https://sun9-37.userapi.com/impg/-qnrXw0wcklHbNv1JbePST_nCRgcTCf6GWSz7A/JX5d7d4Sjmo.jpg?size=604x449&amp;quality=96&amp;sign=f53a60cd0cc2eb19dca9040fcbabba5f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57" name="Picture 5" descr="C:\Users\1\Desktop\JX5d7d4Sjmo (1).jpg"/>
          <p:cNvPicPr>
            <a:picLocks noChangeAspect="1" noChangeArrowheads="1"/>
          </p:cNvPicPr>
          <p:nvPr/>
        </p:nvPicPr>
        <p:blipFill>
          <a:blip r:embed="rId3"/>
          <a:srcRect t="21439"/>
          <a:stretch>
            <a:fillRect/>
          </a:stretch>
        </p:blipFill>
        <p:spPr bwMode="auto">
          <a:xfrm>
            <a:off x="5667152" y="3252165"/>
            <a:ext cx="2562447" cy="1496487"/>
          </a:xfrm>
          <a:prstGeom prst="rect">
            <a:avLst/>
          </a:prstGeom>
          <a:noFill/>
        </p:spPr>
      </p:pic>
      <p:sp>
        <p:nvSpPr>
          <p:cNvPr id="23559" name="AutoShape 7" descr="https://www.redwhite.ru/Images/stadiums/2divizion/uralpo/uren/f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60" name="Picture 8" descr="C:\Users\1\Desktop\f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1504" y="1298186"/>
            <a:ext cx="1188244" cy="1783598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5901071" y="4869713"/>
            <a:ext cx="1992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/>
              <a:t>Футбольная команда</a:t>
            </a:r>
          </a:p>
          <a:p>
            <a:pPr algn="ctr"/>
            <a:r>
              <a:rPr lang="ru-RU" sz="1200" dirty="0" smtClean="0"/>
              <a:t>«Энергетик» (Урень) 2008 г.</a:t>
            </a:r>
            <a:endParaRPr lang="ru-RU" sz="1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914400" y="139371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В Урене был создан футбольный клуб «Энергетик», который провел 11 сезонов на профессиональном уровне.</a:t>
            </a:r>
            <a:r>
              <a:rPr lang="ru-RU" b="1" dirty="0" smtClean="0"/>
              <a:t> </a:t>
            </a:r>
            <a:endParaRPr lang="ru-RU" b="1" dirty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5307" y="703793"/>
            <a:ext cx="7910043" cy="73312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1993 </a:t>
            </a:r>
            <a:r>
              <a:rPr lang="ru-RU" sz="4000" b="1" dirty="0">
                <a:solidFill>
                  <a:srgbClr val="FF0000"/>
                </a:solidFill>
              </a:rPr>
              <a:t>год 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0700" y="2148975"/>
            <a:ext cx="4097747" cy="228528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1993 год оказался богатым на школьные события. 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В этом году в Урене была открыта Коррекционная </a:t>
            </a:r>
            <a:r>
              <a:rPr lang="ru-RU" sz="2000" dirty="0">
                <a:solidFill>
                  <a:srgbClr val="002060"/>
                </a:solidFill>
              </a:rPr>
              <a:t>специальная школа – интернат 8-го </a:t>
            </a:r>
            <a:r>
              <a:rPr lang="ru-RU" sz="2000" dirty="0" smtClean="0">
                <a:solidFill>
                  <a:srgbClr val="002060"/>
                </a:solidFill>
              </a:rPr>
              <a:t>вида.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</a:rPr>
              <a:t>Уренская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dirty="0">
                <a:solidFill>
                  <a:srgbClr val="002060"/>
                </a:solidFill>
              </a:rPr>
              <a:t>средняя </a:t>
            </a:r>
            <a:r>
              <a:rPr lang="ru-RU" sz="2000" dirty="0" smtClean="0">
                <a:solidFill>
                  <a:srgbClr val="002060"/>
                </a:solidFill>
              </a:rPr>
              <a:t>школа №2 </a:t>
            </a:r>
            <a:r>
              <a:rPr lang="ru-RU" sz="2000" dirty="0">
                <a:solidFill>
                  <a:srgbClr val="002060"/>
                </a:solidFill>
              </a:rPr>
              <a:t>переехала в новое здание. </a:t>
            </a:r>
            <a:endParaRPr lang="ru-RU" sz="20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dirty="0" smtClean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6910" t="8570" r="11670" b="12018"/>
          <a:stretch/>
        </p:blipFill>
        <p:spPr>
          <a:xfrm>
            <a:off x="5718470" y="1957589"/>
            <a:ext cx="2646918" cy="1544452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68" t="9000" r="8628" b="11008"/>
          <a:stretch/>
        </p:blipFill>
        <p:spPr bwMode="auto">
          <a:xfrm>
            <a:off x="4457239" y="4112767"/>
            <a:ext cx="2646918" cy="1826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50794" y="3480697"/>
            <a:ext cx="289211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4"/>
              </a:rPr>
              <a:t>Смирнова, О. </a:t>
            </a:r>
            <a:r>
              <a:rPr lang="ru-RU" sz="1100" dirty="0">
                <a:hlinkClick r:id="rId4"/>
              </a:rPr>
              <a:t> </a:t>
            </a:r>
            <a:r>
              <a:rPr lang="ru-RU" sz="1100" dirty="0" smtClean="0">
                <a:hlinkClick r:id="rId4"/>
              </a:rPr>
              <a:t>В духе творчества и взаимопонимания // </a:t>
            </a:r>
            <a:r>
              <a:rPr lang="ru-RU" sz="1100" dirty="0" err="1">
                <a:hlinkClick r:id="rId4"/>
              </a:rPr>
              <a:t>Уренские</a:t>
            </a:r>
            <a:r>
              <a:rPr lang="ru-RU" sz="1100" dirty="0">
                <a:hlinkClick r:id="rId4"/>
              </a:rPr>
              <a:t> вести. – </a:t>
            </a:r>
            <a:r>
              <a:rPr lang="ru-RU" sz="1100" dirty="0" smtClean="0">
                <a:hlinkClick r:id="rId4"/>
              </a:rPr>
              <a:t>2013. </a:t>
            </a:r>
            <a:r>
              <a:rPr lang="ru-RU" sz="1100" dirty="0">
                <a:hlinkClick r:id="rId4"/>
              </a:rPr>
              <a:t>– </a:t>
            </a:r>
            <a:r>
              <a:rPr lang="ru-RU" sz="1100" dirty="0" smtClean="0">
                <a:hlinkClick r:id="rId4"/>
              </a:rPr>
              <a:t>6 </a:t>
            </a:r>
            <a:r>
              <a:rPr lang="ru-RU" sz="1100" dirty="0" err="1" smtClean="0">
                <a:hlinkClick r:id="rId4"/>
              </a:rPr>
              <a:t>нояб</a:t>
            </a:r>
            <a:r>
              <a:rPr lang="ru-RU" sz="1100" dirty="0" smtClean="0">
                <a:hlinkClick r:id="rId4"/>
              </a:rPr>
              <a:t>.(№125). </a:t>
            </a:r>
            <a:r>
              <a:rPr lang="ru-RU" sz="1100" dirty="0">
                <a:hlinkClick r:id="rId4"/>
              </a:rPr>
              <a:t>– </a:t>
            </a:r>
            <a:r>
              <a:rPr lang="ru-RU" sz="1100" dirty="0" smtClean="0">
                <a:hlinkClick r:id="rId4"/>
              </a:rPr>
              <a:t>С.3. </a:t>
            </a:r>
            <a:r>
              <a:rPr lang="ru-RU" sz="1100" dirty="0">
                <a:hlinkClick r:id="rId4"/>
              </a:rPr>
              <a:t>– (Общество).</a:t>
            </a:r>
            <a:endParaRPr lang="ru-RU" sz="11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558594" y="5298409"/>
            <a:ext cx="253713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5"/>
              </a:rPr>
              <a:t>Журавлёва, Татьяна.  Школа в наших сердцах // </a:t>
            </a:r>
            <a:r>
              <a:rPr lang="ru-RU" sz="1100" dirty="0" err="1">
                <a:hlinkClick r:id="rId5"/>
              </a:rPr>
              <a:t>Уренские</a:t>
            </a:r>
            <a:r>
              <a:rPr lang="ru-RU" sz="1100" dirty="0">
                <a:hlinkClick r:id="rId5"/>
              </a:rPr>
              <a:t> вести. – </a:t>
            </a:r>
            <a:r>
              <a:rPr lang="ru-RU" sz="1100" dirty="0" smtClean="0">
                <a:hlinkClick r:id="rId5"/>
              </a:rPr>
              <a:t>2017. </a:t>
            </a:r>
            <a:r>
              <a:rPr lang="ru-RU" sz="1100" dirty="0">
                <a:hlinkClick r:id="rId5"/>
              </a:rPr>
              <a:t>– </a:t>
            </a:r>
            <a:r>
              <a:rPr lang="ru-RU" sz="1100" dirty="0" smtClean="0">
                <a:hlinkClick r:id="rId5"/>
              </a:rPr>
              <a:t>15 дек.(№</a:t>
            </a:r>
            <a:r>
              <a:rPr lang="ru-RU" sz="1100" dirty="0">
                <a:hlinkClick r:id="rId5"/>
              </a:rPr>
              <a:t>9</a:t>
            </a:r>
            <a:r>
              <a:rPr lang="ru-RU" sz="1100" dirty="0" smtClean="0">
                <a:hlinkClick r:id="rId5"/>
              </a:rPr>
              <a:t>5</a:t>
            </a:r>
            <a:r>
              <a:rPr lang="ru-RU" sz="1100" dirty="0">
                <a:hlinkClick r:id="rId5"/>
              </a:rPr>
              <a:t>). – С.3. – (</a:t>
            </a:r>
            <a:r>
              <a:rPr lang="ru-RU" sz="1100" dirty="0" smtClean="0">
                <a:hlinkClick r:id="rId5"/>
              </a:rPr>
              <a:t>Образование).</a:t>
            </a:r>
            <a:endParaRPr lang="ru-RU" sz="1100" dirty="0"/>
          </a:p>
        </p:txBody>
      </p:sp>
      <p:sp>
        <p:nvSpPr>
          <p:cNvPr id="9" name="Управляющая кнопка: назад 8">
            <a:hlinkClick r:id="rId6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606731" y="1277035"/>
            <a:ext cx="51728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Родная школа! К твоему порогу,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Как прежде, вновь спешат ученики…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57267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9126" y="785611"/>
            <a:ext cx="7866223" cy="60530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/>
            </a:r>
            <a:br>
              <a:rPr lang="ru-RU" sz="24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1994 </a:t>
            </a:r>
            <a:r>
              <a:rPr lang="ru-RU" sz="4000" b="1" dirty="0">
                <a:solidFill>
                  <a:srgbClr val="FF0000"/>
                </a:solidFill>
              </a:rPr>
              <a:t>год </a:t>
            </a: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0087" y="1507394"/>
            <a:ext cx="4356583" cy="422355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1700" b="1" dirty="0" smtClean="0">
                <a:solidFill>
                  <a:srgbClr val="002060"/>
                </a:solidFill>
              </a:rPr>
              <a:t>Открыт  Выставочный зал при </a:t>
            </a:r>
            <a:r>
              <a:rPr lang="ru-RU" sz="1700" b="1" dirty="0" err="1">
                <a:solidFill>
                  <a:srgbClr val="002060"/>
                </a:solidFill>
              </a:rPr>
              <a:t>Уренской</a:t>
            </a:r>
            <a:r>
              <a:rPr lang="ru-RU" sz="1700" b="1" dirty="0">
                <a:solidFill>
                  <a:srgbClr val="002060"/>
                </a:solidFill>
              </a:rPr>
              <a:t> детской </a:t>
            </a:r>
            <a:r>
              <a:rPr lang="ru-RU" sz="1700" b="1" dirty="0" smtClean="0">
                <a:solidFill>
                  <a:srgbClr val="002060"/>
                </a:solidFill>
              </a:rPr>
              <a:t>художественной школе.  </a:t>
            </a:r>
          </a:p>
          <a:p>
            <a:pPr marL="0" indent="0" algn="just">
              <a:buNone/>
            </a:pPr>
            <a:r>
              <a:rPr lang="ru-RU" sz="1700" b="1" dirty="0" smtClean="0">
                <a:solidFill>
                  <a:srgbClr val="002060"/>
                </a:solidFill>
              </a:rPr>
              <a:t> </a:t>
            </a:r>
            <a:r>
              <a:rPr lang="ru-RU" sz="1700" dirty="0">
                <a:solidFill>
                  <a:srgbClr val="002060"/>
                </a:solidFill>
              </a:rPr>
              <a:t>В </a:t>
            </a:r>
            <a:r>
              <a:rPr lang="ru-RU" sz="1700" dirty="0" smtClean="0">
                <a:solidFill>
                  <a:srgbClr val="002060"/>
                </a:solidFill>
              </a:rPr>
              <a:t>экспозиции </a:t>
            </a:r>
            <a:r>
              <a:rPr lang="ru-RU" sz="1700" dirty="0">
                <a:solidFill>
                  <a:srgbClr val="002060"/>
                </a:solidFill>
              </a:rPr>
              <a:t>– работы как местных художников, так и заслуженных </a:t>
            </a:r>
            <a:r>
              <a:rPr lang="ru-RU" sz="1700" dirty="0" smtClean="0">
                <a:solidFill>
                  <a:srgbClr val="002060"/>
                </a:solidFill>
              </a:rPr>
              <a:t>художников </a:t>
            </a:r>
            <a:r>
              <a:rPr lang="ru-RU" sz="1700" dirty="0">
                <a:solidFill>
                  <a:srgbClr val="002060"/>
                </a:solidFill>
              </a:rPr>
              <a:t>РФ. </a:t>
            </a:r>
          </a:p>
          <a:p>
            <a:pPr marL="0" indent="0" algn="just">
              <a:buNone/>
            </a:pPr>
            <a:r>
              <a:rPr lang="ru-RU" sz="1700" dirty="0" smtClean="0">
                <a:solidFill>
                  <a:srgbClr val="002060"/>
                </a:solidFill>
              </a:rPr>
              <a:t>В 2011 </a:t>
            </a:r>
            <a:r>
              <a:rPr lang="ru-RU" sz="1700" dirty="0">
                <a:solidFill>
                  <a:srgbClr val="002060"/>
                </a:solidFill>
              </a:rPr>
              <a:t>году объединён с </a:t>
            </a:r>
            <a:r>
              <a:rPr lang="ru-RU" sz="1700" dirty="0" err="1">
                <a:solidFill>
                  <a:srgbClr val="002060"/>
                </a:solidFill>
              </a:rPr>
              <a:t>Уренским</a:t>
            </a:r>
            <a:r>
              <a:rPr lang="ru-RU" sz="1700" dirty="0">
                <a:solidFill>
                  <a:srgbClr val="002060"/>
                </a:solidFill>
              </a:rPr>
              <a:t> народным </a:t>
            </a:r>
            <a:r>
              <a:rPr lang="ru-RU" sz="1700" dirty="0" smtClean="0">
                <a:solidFill>
                  <a:srgbClr val="002060"/>
                </a:solidFill>
              </a:rPr>
              <a:t>краеведческим </a:t>
            </a:r>
            <a:r>
              <a:rPr lang="ru-RU" sz="1700" dirty="0">
                <a:solidFill>
                  <a:srgbClr val="002060"/>
                </a:solidFill>
              </a:rPr>
              <a:t>музеем. </a:t>
            </a:r>
            <a:endParaRPr lang="ru-RU" sz="1700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endParaRPr lang="ru-RU" sz="1700" dirty="0">
              <a:solidFill>
                <a:srgbClr val="002060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1700" b="1" dirty="0" smtClean="0">
                <a:solidFill>
                  <a:srgbClr val="002060"/>
                </a:solidFill>
              </a:rPr>
              <a:t>Создан образцовый детский танцевальный ансамбль «</a:t>
            </a:r>
            <a:r>
              <a:rPr lang="ru-RU" sz="1700" b="1" dirty="0" err="1" smtClean="0">
                <a:solidFill>
                  <a:srgbClr val="002060"/>
                </a:solidFill>
              </a:rPr>
              <a:t>Жемчужинка</a:t>
            </a:r>
            <a:r>
              <a:rPr lang="ru-RU" sz="1700" b="1" dirty="0" smtClean="0">
                <a:solidFill>
                  <a:srgbClr val="002060"/>
                </a:solidFill>
              </a:rPr>
              <a:t>»,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700" b="1" dirty="0" smtClean="0">
                <a:solidFill>
                  <a:srgbClr val="002060"/>
                </a:solidFill>
              </a:rPr>
              <a:t> который является украшением </a:t>
            </a:r>
            <a:r>
              <a:rPr lang="ru-RU" sz="1700" b="1" dirty="0">
                <a:solidFill>
                  <a:srgbClr val="002060"/>
                </a:solidFill>
              </a:rPr>
              <a:t>любого праздника в нашем </a:t>
            </a:r>
            <a:r>
              <a:rPr lang="ru-RU" sz="1700" b="1" dirty="0" smtClean="0">
                <a:solidFill>
                  <a:srgbClr val="002060"/>
                </a:solidFill>
              </a:rPr>
              <a:t>городе.</a:t>
            </a:r>
            <a:endParaRPr lang="ru-RU" sz="1700" b="1" dirty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ru-RU" sz="1700" dirty="0">
                <a:solidFill>
                  <a:srgbClr val="002060"/>
                </a:solidFill>
              </a:rPr>
              <a:t>Сегодня «Жемчужинка» - ведущий коллектив районного Дома культуры. В его составе 6 танцевальных групп с участниками общей численностью более 200 детей.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8963" t="11065" r="8963" b="12800"/>
          <a:stretch/>
        </p:blipFill>
        <p:spPr>
          <a:xfrm>
            <a:off x="5618370" y="1342248"/>
            <a:ext cx="2310104" cy="1432850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2" t="60303" r="8333" b="6976"/>
          <a:stretch/>
        </p:blipFill>
        <p:spPr bwMode="auto">
          <a:xfrm>
            <a:off x="5473544" y="3447630"/>
            <a:ext cx="2508092" cy="1804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39969" y="2789268"/>
            <a:ext cx="296858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4"/>
              </a:rPr>
              <a:t>Смирнова, Наталья.  Из зала в зал переходя // </a:t>
            </a:r>
            <a:r>
              <a:rPr lang="ru-RU" sz="1100" dirty="0" err="1">
                <a:hlinkClick r:id="rId4"/>
              </a:rPr>
              <a:t>Уренские</a:t>
            </a:r>
            <a:r>
              <a:rPr lang="ru-RU" sz="1100" dirty="0">
                <a:hlinkClick r:id="rId4"/>
              </a:rPr>
              <a:t> вести. – </a:t>
            </a:r>
            <a:r>
              <a:rPr lang="ru-RU" sz="1100" dirty="0" smtClean="0">
                <a:hlinkClick r:id="rId4"/>
              </a:rPr>
              <a:t>2022. </a:t>
            </a:r>
            <a:r>
              <a:rPr lang="ru-RU" sz="1100" dirty="0">
                <a:hlinkClick r:id="rId4"/>
              </a:rPr>
              <a:t>– </a:t>
            </a:r>
            <a:r>
              <a:rPr lang="ru-RU" sz="1100" dirty="0" smtClean="0">
                <a:hlinkClick r:id="rId4"/>
              </a:rPr>
              <a:t>17 окт.(№35</a:t>
            </a:r>
            <a:r>
              <a:rPr lang="ru-RU" sz="1100" dirty="0">
                <a:hlinkClick r:id="rId4"/>
              </a:rPr>
              <a:t>). – С.3. – </a:t>
            </a:r>
            <a:r>
              <a:rPr lang="ru-RU" sz="1100" dirty="0" smtClean="0">
                <a:hlinkClick r:id="rId4"/>
              </a:rPr>
              <a:t>(Культура) (Общество).</a:t>
            </a:r>
            <a:endParaRPr lang="ru-RU" sz="11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358810" y="5289308"/>
            <a:ext cx="293458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5"/>
              </a:rPr>
              <a:t>Потехин, Леонид.  25 высшая школа танца// </a:t>
            </a:r>
            <a:r>
              <a:rPr lang="ru-RU" sz="1100" dirty="0" err="1">
                <a:hlinkClick r:id="rId5"/>
              </a:rPr>
              <a:t>Уренские</a:t>
            </a:r>
            <a:r>
              <a:rPr lang="ru-RU" sz="1100" dirty="0">
                <a:hlinkClick r:id="rId5"/>
              </a:rPr>
              <a:t> вести. – </a:t>
            </a:r>
            <a:r>
              <a:rPr lang="ru-RU" sz="1100" dirty="0" smtClean="0">
                <a:hlinkClick r:id="rId5"/>
              </a:rPr>
              <a:t>2019. </a:t>
            </a:r>
            <a:r>
              <a:rPr lang="ru-RU" sz="1100" dirty="0">
                <a:hlinkClick r:id="rId5"/>
              </a:rPr>
              <a:t>– 17 </a:t>
            </a:r>
            <a:r>
              <a:rPr lang="ru-RU" sz="1100" dirty="0" smtClean="0">
                <a:hlinkClick r:id="rId5"/>
              </a:rPr>
              <a:t>июня(№44). </a:t>
            </a:r>
            <a:r>
              <a:rPr lang="ru-RU" sz="1100" dirty="0">
                <a:hlinkClick r:id="rId5"/>
              </a:rPr>
              <a:t>– С.3. – (Культура</a:t>
            </a:r>
            <a:r>
              <a:rPr lang="ru-RU" sz="1100" dirty="0" smtClean="0">
                <a:hlinkClick r:id="rId5"/>
              </a:rPr>
              <a:t>).</a:t>
            </a:r>
            <a:endParaRPr lang="ru-RU" sz="1100" dirty="0"/>
          </a:p>
        </p:txBody>
      </p:sp>
      <p:sp>
        <p:nvSpPr>
          <p:cNvPr id="11" name="Управляющая кнопка: назад 10">
            <a:hlinkClick r:id="rId6" action="ppaction://hlinksldjump" highlightClick="1"/>
          </p:cNvPr>
          <p:cNvSpPr/>
          <p:nvPr/>
        </p:nvSpPr>
        <p:spPr>
          <a:xfrm>
            <a:off x="180304" y="6132481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977303"/>
      </p:ext>
    </p:extLst>
  </p:cSld>
  <p:clrMapOvr>
    <a:masterClrMapping/>
  </p:clrMapOvr>
  <p:transition spd="med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715" y="750302"/>
            <a:ext cx="7874634" cy="674461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/>
            </a:r>
            <a:br>
              <a:rPr lang="ru-RU" sz="2400" b="1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>1995 </a:t>
            </a:r>
            <a:r>
              <a:rPr lang="ru-RU" sz="3600" b="1" dirty="0">
                <a:solidFill>
                  <a:srgbClr val="FF0000"/>
                </a:solidFill>
              </a:rPr>
              <a:t>год </a:t>
            </a:r>
            <a:r>
              <a:rPr lang="ru-RU" sz="2400" b="1" dirty="0" smtClean="0">
                <a:solidFill>
                  <a:srgbClr val="FF0000"/>
                </a:solidFill>
              </a:rPr>
              <a:t/>
            </a:r>
            <a:br>
              <a:rPr lang="ru-RU" sz="2400" b="1" dirty="0" smtClean="0">
                <a:solidFill>
                  <a:srgbClr val="FF0000"/>
                </a:solidFill>
              </a:rPr>
            </a:b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49" y="1634239"/>
            <a:ext cx="4110775" cy="171501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1600" b="1" dirty="0">
                <a:solidFill>
                  <a:srgbClr val="002060"/>
                </a:solidFill>
              </a:rPr>
              <a:t>Решением администрации </a:t>
            </a:r>
            <a:r>
              <a:rPr lang="ru-RU" sz="1600" b="1" dirty="0" err="1" smtClean="0">
                <a:solidFill>
                  <a:srgbClr val="002060"/>
                </a:solidFill>
              </a:rPr>
              <a:t>Уренского</a:t>
            </a:r>
            <a:r>
              <a:rPr lang="ru-RU" sz="1600" b="1" dirty="0" smtClean="0">
                <a:solidFill>
                  <a:srgbClr val="002060"/>
                </a:solidFill>
              </a:rPr>
              <a:t> </a:t>
            </a:r>
            <a:r>
              <a:rPr lang="ru-RU" sz="1600" b="1" dirty="0">
                <a:solidFill>
                  <a:srgbClr val="002060"/>
                </a:solidFill>
              </a:rPr>
              <a:t>района в октябре 1995 года в здании Художественной </a:t>
            </a:r>
            <a:r>
              <a:rPr lang="ru-RU" sz="1600" b="1" dirty="0" smtClean="0">
                <a:solidFill>
                  <a:srgbClr val="002060"/>
                </a:solidFill>
              </a:rPr>
              <a:t>школы </a:t>
            </a:r>
            <a:r>
              <a:rPr lang="ru-RU" sz="1600" b="1" dirty="0">
                <a:solidFill>
                  <a:srgbClr val="002060"/>
                </a:solidFill>
              </a:rPr>
              <a:t>открыт </a:t>
            </a:r>
            <a:r>
              <a:rPr lang="ru-RU" sz="1600" b="1" dirty="0" err="1">
                <a:solidFill>
                  <a:srgbClr val="002060"/>
                </a:solidFill>
              </a:rPr>
              <a:t>Уренский</a:t>
            </a:r>
            <a:r>
              <a:rPr lang="ru-RU" sz="1600" b="1" dirty="0">
                <a:solidFill>
                  <a:srgbClr val="002060"/>
                </a:solidFill>
              </a:rPr>
              <a:t> Дом Ремесел с целью возрождения народных промыслов и ремесел. </a:t>
            </a:r>
          </a:p>
          <a:p>
            <a:pPr marL="0" indent="0" algn="just"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В 2018 году было построено новое здание Дома ремесел.  </a:t>
            </a:r>
          </a:p>
          <a:p>
            <a:pPr marL="0" indent="0">
              <a:buNone/>
            </a:pPr>
            <a:endParaRPr lang="ru-RU" sz="14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sz="1400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0208" t="12861" r="6290" b="10920"/>
          <a:stretch/>
        </p:blipFill>
        <p:spPr>
          <a:xfrm>
            <a:off x="6670584" y="1695668"/>
            <a:ext cx="1664892" cy="1102002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2" t="12011" r="6935" b="10397"/>
          <a:stretch/>
        </p:blipFill>
        <p:spPr bwMode="auto">
          <a:xfrm>
            <a:off x="4990058" y="1644914"/>
            <a:ext cx="1516617" cy="1102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23439" y="2863020"/>
            <a:ext cx="364472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4"/>
              </a:rPr>
              <a:t>Журавлёва, Татьяна.  Кто в тереме живёт? // </a:t>
            </a:r>
            <a:r>
              <a:rPr lang="ru-RU" sz="1100" dirty="0" err="1">
                <a:hlinkClick r:id="rId4"/>
              </a:rPr>
              <a:t>Уренские</a:t>
            </a:r>
            <a:r>
              <a:rPr lang="ru-RU" sz="1100" dirty="0">
                <a:hlinkClick r:id="rId4"/>
              </a:rPr>
              <a:t> вести. – </a:t>
            </a:r>
            <a:r>
              <a:rPr lang="ru-RU" sz="1100" dirty="0" smtClean="0">
                <a:hlinkClick r:id="rId4"/>
              </a:rPr>
              <a:t>2018. </a:t>
            </a:r>
            <a:r>
              <a:rPr lang="ru-RU" sz="1100" dirty="0">
                <a:hlinkClick r:id="rId4"/>
              </a:rPr>
              <a:t>– 8</a:t>
            </a:r>
            <a:r>
              <a:rPr lang="ru-RU" sz="1100" dirty="0" smtClean="0">
                <a:hlinkClick r:id="rId4"/>
              </a:rPr>
              <a:t> </a:t>
            </a:r>
            <a:r>
              <a:rPr lang="ru-RU" sz="1100" dirty="0">
                <a:hlinkClick r:id="rId4"/>
              </a:rPr>
              <a:t>июня(№</a:t>
            </a:r>
            <a:r>
              <a:rPr lang="ru-RU" sz="1100" dirty="0" smtClean="0">
                <a:hlinkClick r:id="rId4"/>
              </a:rPr>
              <a:t>41). </a:t>
            </a:r>
            <a:r>
              <a:rPr lang="ru-RU" sz="1100" dirty="0">
                <a:hlinkClick r:id="rId4"/>
              </a:rPr>
              <a:t>– </a:t>
            </a:r>
            <a:r>
              <a:rPr lang="ru-RU" sz="1100" dirty="0" smtClean="0">
                <a:hlinkClick r:id="rId4"/>
              </a:rPr>
              <a:t>С.2. </a:t>
            </a:r>
            <a:r>
              <a:rPr lang="ru-RU" sz="1100" dirty="0">
                <a:hlinkClick r:id="rId4"/>
              </a:rPr>
              <a:t>– (Культура).</a:t>
            </a:r>
            <a:endParaRPr lang="ru-RU" sz="11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686" y="3610188"/>
            <a:ext cx="1662417" cy="1295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747" y="3471965"/>
            <a:ext cx="1603375" cy="2255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459012" y="5048104"/>
            <a:ext cx="2286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/>
              <a:t>Храм в честь </a:t>
            </a:r>
            <a:r>
              <a:rPr lang="ru-RU" sz="800" dirty="0" err="1"/>
              <a:t>Всемилостливаго</a:t>
            </a:r>
            <a:r>
              <a:rPr lang="ru-RU" sz="800" dirty="0"/>
              <a:t> Спаса </a:t>
            </a:r>
            <a:r>
              <a:rPr lang="ru-RU" sz="800" dirty="0" err="1"/>
              <a:t>Древлеправославной</a:t>
            </a:r>
            <a:r>
              <a:rPr lang="ru-RU" sz="800" dirty="0"/>
              <a:t> церкви ; Дионисий, отец ; Комарова, Мария Ивановна ; Мельникова, Т.Ф. ; </a:t>
            </a:r>
            <a:r>
              <a:rPr lang="ru-RU" sz="800" dirty="0" err="1"/>
              <a:t>Тюхалкина</a:t>
            </a:r>
            <a:r>
              <a:rPr lang="ru-RU" sz="800" dirty="0"/>
              <a:t>, Анна Фёдоровна ; Логинова, Татьяна </a:t>
            </a:r>
            <a:r>
              <a:rPr lang="ru-RU" sz="800" dirty="0" err="1"/>
              <a:t>Васильена</a:t>
            </a:r>
            <a:r>
              <a:rPr lang="ru-RU" sz="800" dirty="0"/>
              <a:t>. — 2-е изд., доп. — Урень [</a:t>
            </a:r>
            <a:r>
              <a:rPr lang="ru-RU" sz="800" dirty="0" err="1"/>
              <a:t>Нижегор</a:t>
            </a:r>
            <a:r>
              <a:rPr lang="ru-RU" sz="800" dirty="0"/>
              <a:t>. обл.] : </a:t>
            </a:r>
            <a:r>
              <a:rPr lang="ru-RU" sz="800" dirty="0" err="1"/>
              <a:t>Уренская</a:t>
            </a:r>
            <a:r>
              <a:rPr lang="ru-RU" sz="800" dirty="0"/>
              <a:t> центральная б-ка, 2009. — 39,[1]с. : </a:t>
            </a:r>
            <a:r>
              <a:rPr lang="ru-RU" sz="800" dirty="0" err="1"/>
              <a:t>фотоил</a:t>
            </a:r>
            <a:r>
              <a:rPr lang="ru-RU" sz="800" dirty="0"/>
              <a:t>..</a:t>
            </a:r>
          </a:p>
        </p:txBody>
      </p:sp>
      <p:sp>
        <p:nvSpPr>
          <p:cNvPr id="11" name="Управляющая кнопка: назад 10">
            <a:hlinkClick r:id="rId7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48586" y="3675596"/>
            <a:ext cx="382772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Важным событием  в истории города стало строительство и введение в действие старообрядческого храма во имя Всемилостивого Спаса. </a:t>
            </a:r>
          </a:p>
          <a:p>
            <a:pPr algn="just"/>
            <a:r>
              <a:rPr lang="ru-RU" sz="1600" dirty="0" smtClean="0">
                <a:solidFill>
                  <a:srgbClr val="002060"/>
                </a:solidFill>
              </a:rPr>
              <a:t> Храм Всемилостивого Спаса является украшением г. Уреня, символом духовного возрождения общества.</a:t>
            </a:r>
            <a:endParaRPr lang="ru-R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337724"/>
      </p:ext>
    </p:extLst>
  </p:cSld>
  <p:clrMapOvr>
    <a:masterClrMapping/>
  </p:clrMapOvr>
  <p:transition spd="med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8409" y="651735"/>
            <a:ext cx="6886055" cy="81555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1997 </a:t>
            </a:r>
            <a:r>
              <a:rPr lang="ru-RU" sz="4000" b="1" dirty="0">
                <a:solidFill>
                  <a:srgbClr val="FF0000"/>
                </a:solidFill>
              </a:rPr>
              <a:t>год 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8771" y="2506107"/>
            <a:ext cx="3762597" cy="242740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2060"/>
                </a:solidFill>
              </a:rPr>
              <a:t>Ростелеком — самый популярный </a:t>
            </a:r>
            <a:r>
              <a:rPr lang="ru-RU" dirty="0" err="1">
                <a:solidFill>
                  <a:srgbClr val="002060"/>
                </a:solidFill>
              </a:rPr>
              <a:t>интернет-провайдер</a:t>
            </a:r>
            <a:r>
              <a:rPr lang="ru-RU" dirty="0">
                <a:solidFill>
                  <a:srgbClr val="002060"/>
                </a:solidFill>
              </a:rPr>
              <a:t>. Уже много лет Ростелеком приносит в дома россиян, в том числе и </a:t>
            </a:r>
            <a:r>
              <a:rPr lang="ru-RU" dirty="0" err="1">
                <a:solidFill>
                  <a:srgbClr val="002060"/>
                </a:solidFill>
              </a:rPr>
              <a:t>уренских</a:t>
            </a:r>
            <a:r>
              <a:rPr lang="ru-RU" dirty="0">
                <a:solidFill>
                  <a:srgbClr val="002060"/>
                </a:solidFill>
              </a:rPr>
              <a:t> жителей интерактивное телевидение и интернет. </a:t>
            </a:r>
            <a:endParaRPr lang="ru-RU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8230" t="12084" r="9404" b="12781"/>
          <a:stretch/>
        </p:blipFill>
        <p:spPr>
          <a:xfrm>
            <a:off x="5006737" y="1467293"/>
            <a:ext cx="3144970" cy="19940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9193" y="3008169"/>
            <a:ext cx="646232" cy="243861"/>
          </a:xfrm>
          <a:prstGeom prst="rect">
            <a:avLst/>
          </a:prstGeom>
        </p:spPr>
      </p:pic>
      <p:pic>
        <p:nvPicPr>
          <p:cNvPr id="13315" name="Picture 3" descr="C:\Users\Гыук\Pictures\2023-03-31\0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241" y="4166430"/>
            <a:ext cx="1324245" cy="180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315082" y="4809612"/>
            <a:ext cx="29570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/>
              <a:t>Отечество мое - </a:t>
            </a:r>
            <a:r>
              <a:rPr lang="ru-RU" sz="1100" dirty="0" err="1"/>
              <a:t>Уренская</a:t>
            </a:r>
            <a:r>
              <a:rPr lang="ru-RU" sz="1100" dirty="0"/>
              <a:t> земля : 80 лет </a:t>
            </a:r>
            <a:r>
              <a:rPr lang="ru-RU" sz="1100" dirty="0" err="1"/>
              <a:t>Уренскому</a:t>
            </a:r>
            <a:r>
              <a:rPr lang="ru-RU" sz="1100" dirty="0"/>
              <a:t> району ; [авт. текстов: Т.В. Журавлева и др.]. — Урень : </a:t>
            </a:r>
            <a:r>
              <a:rPr lang="ru-RU" sz="1100" dirty="0" err="1"/>
              <a:t>Уренская</a:t>
            </a:r>
            <a:r>
              <a:rPr lang="ru-RU" sz="1100" dirty="0"/>
              <a:t> тип., 2009. — 256 с. : [4] л. ил. : ил..</a:t>
            </a:r>
          </a:p>
        </p:txBody>
      </p:sp>
      <p:sp>
        <p:nvSpPr>
          <p:cNvPr id="9" name="Управляющая кнопка: назад 8">
            <a:hlinkClick r:id="rId5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935665" y="1596010"/>
            <a:ext cx="33705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</a:rPr>
              <a:t>Ростелеком</a:t>
            </a:r>
            <a:r>
              <a:rPr lang="ru-RU" b="1" dirty="0" smtClean="0">
                <a:solidFill>
                  <a:srgbClr val="002060"/>
                </a:solidFill>
              </a:rPr>
              <a:t> – ваш проводник в мир интернета и ТВ в Урене.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08260" y="4859480"/>
            <a:ext cx="269777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6"/>
              </a:rPr>
              <a:t>Потехин, Леонид.  В ногу со временем// </a:t>
            </a:r>
            <a:r>
              <a:rPr lang="ru-RU" sz="1100" dirty="0" err="1">
                <a:hlinkClick r:id="rId6"/>
              </a:rPr>
              <a:t>Уренские</a:t>
            </a:r>
            <a:r>
              <a:rPr lang="ru-RU" sz="1100" dirty="0">
                <a:hlinkClick r:id="rId6"/>
              </a:rPr>
              <a:t> вести. – </a:t>
            </a:r>
            <a:r>
              <a:rPr lang="ru-RU" sz="1100" dirty="0" smtClean="0">
                <a:hlinkClick r:id="rId6"/>
              </a:rPr>
              <a:t>2018. </a:t>
            </a:r>
            <a:r>
              <a:rPr lang="ru-RU" sz="1100" dirty="0">
                <a:hlinkClick r:id="rId6"/>
              </a:rPr>
              <a:t>– </a:t>
            </a:r>
            <a:r>
              <a:rPr lang="ru-RU" sz="1100" dirty="0" smtClean="0">
                <a:hlinkClick r:id="rId6"/>
              </a:rPr>
              <a:t>04 мая (№31). </a:t>
            </a:r>
            <a:r>
              <a:rPr lang="ru-RU" sz="1100" dirty="0">
                <a:hlinkClick r:id="rId6"/>
              </a:rPr>
              <a:t>– </a:t>
            </a:r>
            <a:r>
              <a:rPr lang="ru-RU" sz="1100" dirty="0" smtClean="0">
                <a:hlinkClick r:id="rId6"/>
              </a:rPr>
              <a:t>С.3. </a:t>
            </a:r>
            <a:r>
              <a:rPr lang="ru-RU" sz="1100" dirty="0">
                <a:hlinkClick r:id="rId6"/>
              </a:rPr>
              <a:t>– </a:t>
            </a:r>
            <a:r>
              <a:rPr lang="ru-RU" sz="1100" dirty="0" smtClean="0">
                <a:hlinkClick r:id="rId6"/>
              </a:rPr>
              <a:t>(Общество).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27235314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0037" y="766026"/>
            <a:ext cx="2923954" cy="786327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1998 год </a:t>
            </a:r>
            <a:endParaRPr lang="ru-RU" sz="30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2444" y="2453801"/>
            <a:ext cx="4757997" cy="290500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Сегодня вместо старого деревянного, гостей и жителей города встречает вокзал, похожий на замок.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Современный </a:t>
            </a:r>
            <a:r>
              <a:rPr lang="ru-RU" sz="1800" dirty="0">
                <a:solidFill>
                  <a:srgbClr val="002060"/>
                </a:solidFill>
              </a:rPr>
              <a:t>вокзальный комплекс рассчитан на 200 </a:t>
            </a:r>
            <a:r>
              <a:rPr lang="ru-RU" sz="1800" dirty="0" smtClean="0">
                <a:solidFill>
                  <a:srgbClr val="002060"/>
                </a:solidFill>
              </a:rPr>
              <a:t>пассажиров</a:t>
            </a:r>
            <a:r>
              <a:rPr lang="ru-RU" sz="1800" dirty="0">
                <a:solidFill>
                  <a:srgbClr val="002060"/>
                </a:solidFill>
              </a:rPr>
              <a:t>. Общая площадь вокзала 1173, 74 </a:t>
            </a:r>
            <a:r>
              <a:rPr lang="ru-RU" sz="1800" dirty="0" err="1">
                <a:solidFill>
                  <a:srgbClr val="002060"/>
                </a:solidFill>
              </a:rPr>
              <a:t>кв.м</a:t>
            </a:r>
            <a:r>
              <a:rPr lang="ru-RU" sz="1800" dirty="0">
                <a:solidFill>
                  <a:srgbClr val="002060"/>
                </a:solidFill>
              </a:rPr>
              <a:t>. Выходы в город и на платформы оборудованы пандусами. 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endParaRPr lang="ru-RU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916" t="10431" r="9152" b="10783"/>
          <a:stretch/>
        </p:blipFill>
        <p:spPr>
          <a:xfrm>
            <a:off x="5640945" y="1815921"/>
            <a:ext cx="2568985" cy="160986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541584" y="5281664"/>
            <a:ext cx="269777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/>
              <a:t>Прусакова, Татьяна.  Вся их жизнь – железная дорога // </a:t>
            </a:r>
            <a:r>
              <a:rPr lang="ru-RU" sz="1100" dirty="0" err="1"/>
              <a:t>Уренские</a:t>
            </a:r>
            <a:r>
              <a:rPr lang="ru-RU" sz="1100" dirty="0"/>
              <a:t> вести. – </a:t>
            </a:r>
            <a:r>
              <a:rPr lang="ru-RU" sz="1100" dirty="0" smtClean="0"/>
              <a:t>2016. </a:t>
            </a:r>
            <a:r>
              <a:rPr lang="ru-RU" sz="1100" dirty="0"/>
              <a:t>– </a:t>
            </a:r>
            <a:r>
              <a:rPr lang="ru-RU" sz="1100" dirty="0" smtClean="0"/>
              <a:t>30 мая (№38). </a:t>
            </a:r>
            <a:r>
              <a:rPr lang="ru-RU" sz="1100" dirty="0"/>
              <a:t>– </a:t>
            </a:r>
            <a:r>
              <a:rPr lang="ru-RU" sz="1100" dirty="0" smtClean="0"/>
              <a:t>С.3. </a:t>
            </a:r>
            <a:r>
              <a:rPr lang="ru-RU" sz="1100" dirty="0"/>
              <a:t>– </a:t>
            </a:r>
            <a:r>
              <a:rPr lang="ru-RU" sz="1100" dirty="0" smtClean="0"/>
              <a:t>(Общество).</a:t>
            </a:r>
            <a:endParaRPr lang="ru-RU" sz="1100" dirty="0"/>
          </a:p>
        </p:txBody>
      </p:sp>
      <p:sp>
        <p:nvSpPr>
          <p:cNvPr id="7" name="Управляющая кнопка: назад 6">
            <a:hlinkClick r:id="rId3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530100" y="3634633"/>
            <a:ext cx="279067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4"/>
              </a:rPr>
              <a:t>Потехин, Леонид. Вокзал преобразился // </a:t>
            </a:r>
            <a:r>
              <a:rPr lang="ru-RU" sz="1100" dirty="0" err="1">
                <a:hlinkClick r:id="rId4"/>
              </a:rPr>
              <a:t>Уренские</a:t>
            </a:r>
            <a:r>
              <a:rPr lang="ru-RU" sz="1100" dirty="0">
                <a:hlinkClick r:id="rId4"/>
              </a:rPr>
              <a:t> вести. – </a:t>
            </a:r>
            <a:r>
              <a:rPr lang="ru-RU" sz="1100" dirty="0" smtClean="0">
                <a:hlinkClick r:id="rId4"/>
              </a:rPr>
              <a:t>2019. </a:t>
            </a:r>
            <a:r>
              <a:rPr lang="ru-RU" sz="1100" dirty="0">
                <a:hlinkClick r:id="rId4"/>
              </a:rPr>
              <a:t>– </a:t>
            </a:r>
            <a:r>
              <a:rPr lang="ru-RU" sz="1100" dirty="0" smtClean="0">
                <a:hlinkClick r:id="rId4"/>
              </a:rPr>
              <a:t>27 дек. </a:t>
            </a:r>
            <a:r>
              <a:rPr lang="ru-RU" sz="1100" dirty="0">
                <a:hlinkClick r:id="rId4"/>
              </a:rPr>
              <a:t>(</a:t>
            </a:r>
            <a:r>
              <a:rPr lang="ru-RU" sz="1100" dirty="0" smtClean="0">
                <a:hlinkClick r:id="rId4"/>
              </a:rPr>
              <a:t>№</a:t>
            </a:r>
            <a:r>
              <a:rPr lang="ru-RU" sz="1100" dirty="0">
                <a:hlinkClick r:id="rId4"/>
              </a:rPr>
              <a:t>9</a:t>
            </a:r>
            <a:r>
              <a:rPr lang="ru-RU" sz="1100" dirty="0" smtClean="0">
                <a:hlinkClick r:id="rId4"/>
              </a:rPr>
              <a:t>8</a:t>
            </a:r>
            <a:r>
              <a:rPr lang="ru-RU" sz="1100" dirty="0">
                <a:hlinkClick r:id="rId4"/>
              </a:rPr>
              <a:t>). – С.3. – (Общество).</a:t>
            </a:r>
            <a:endParaRPr lang="ru-RU" sz="11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611518" y="4394285"/>
            <a:ext cx="262783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err="1" smtClean="0"/>
              <a:t>Семёнова</a:t>
            </a:r>
            <a:r>
              <a:rPr lang="ru-RU" sz="1100" dirty="0" smtClean="0"/>
              <a:t>, Александра.  Территория вокзала преобразится // </a:t>
            </a:r>
            <a:r>
              <a:rPr lang="ru-RU" sz="1100" dirty="0" err="1"/>
              <a:t>Уренские</a:t>
            </a:r>
            <a:r>
              <a:rPr lang="ru-RU" sz="1100" dirty="0"/>
              <a:t> вести. – </a:t>
            </a:r>
            <a:r>
              <a:rPr lang="ru-RU" sz="1100" dirty="0" smtClean="0"/>
              <a:t>2019. </a:t>
            </a:r>
            <a:r>
              <a:rPr lang="ru-RU" sz="1100" dirty="0"/>
              <a:t>– </a:t>
            </a:r>
            <a:r>
              <a:rPr lang="ru-RU" sz="1100" dirty="0" smtClean="0"/>
              <a:t>13 </a:t>
            </a:r>
            <a:r>
              <a:rPr lang="ru-RU" sz="1100" dirty="0"/>
              <a:t>мая (№</a:t>
            </a:r>
            <a:r>
              <a:rPr lang="ru-RU" sz="1100" dirty="0" smtClean="0"/>
              <a:t>34). </a:t>
            </a:r>
            <a:r>
              <a:rPr lang="ru-RU" sz="1100" dirty="0"/>
              <a:t>– </a:t>
            </a:r>
            <a:r>
              <a:rPr lang="ru-RU" sz="1100" dirty="0" smtClean="0"/>
              <a:t>С.2. </a:t>
            </a:r>
            <a:r>
              <a:rPr lang="ru-RU" sz="1100" dirty="0"/>
              <a:t>– (Общество).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65544" y="1542848"/>
            <a:ext cx="45188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В 1998 году началось строительство нового здания вокзала.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1472063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5878" y="872396"/>
            <a:ext cx="7039229" cy="56299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2002 </a:t>
            </a:r>
            <a:r>
              <a:rPr lang="ru-RU" sz="4000" b="1" dirty="0">
                <a:solidFill>
                  <a:srgbClr val="FF0000"/>
                </a:solidFill>
              </a:rPr>
              <a:t>год </a:t>
            </a:r>
            <a:r>
              <a:rPr lang="ru-RU" sz="4400" b="1" dirty="0" smtClean="0">
                <a:solidFill>
                  <a:srgbClr val="FF0000"/>
                </a:solidFill>
              </a:rPr>
              <a:t/>
            </a:r>
            <a:br>
              <a:rPr lang="ru-RU" sz="4400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0802" y="2952448"/>
            <a:ext cx="4145369" cy="268280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dirty="0" smtClean="0">
                <a:solidFill>
                  <a:srgbClr val="002060"/>
                </a:solidFill>
              </a:rPr>
              <a:t>МЧС в Урене </a:t>
            </a:r>
            <a:r>
              <a:rPr lang="ru-RU" sz="1700" dirty="0">
                <a:solidFill>
                  <a:srgbClr val="002060"/>
                </a:solidFill>
              </a:rPr>
              <a:t>занимается управлением, координацией, </a:t>
            </a:r>
            <a:r>
              <a:rPr lang="ru-RU" sz="1700" dirty="0" smtClean="0">
                <a:solidFill>
                  <a:srgbClr val="002060"/>
                </a:solidFill>
              </a:rPr>
              <a:t>контролем </a:t>
            </a:r>
            <a:r>
              <a:rPr lang="ru-RU" sz="1700" dirty="0">
                <a:solidFill>
                  <a:srgbClr val="002060"/>
                </a:solidFill>
              </a:rPr>
              <a:t>и реагированием в области гражданской обороны, защиты населения и территорий от чрезвычайных ситуаций, обеспечения пожарной безопасности и безопасности людей на водных </a:t>
            </a:r>
            <a:r>
              <a:rPr lang="ru-RU" sz="1700" dirty="0" smtClean="0">
                <a:solidFill>
                  <a:srgbClr val="002060"/>
                </a:solidFill>
              </a:rPr>
              <a:t>объектах.</a:t>
            </a:r>
          </a:p>
          <a:p>
            <a:pPr marL="0" indent="0">
              <a:buNone/>
            </a:pPr>
            <a:endParaRPr lang="ru-RU" sz="1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1800" dirty="0" smtClean="0">
                <a:solidFill>
                  <a:srgbClr val="FF0000"/>
                </a:solidFill>
              </a:rPr>
              <a:t> </a:t>
            </a:r>
            <a:endParaRPr lang="ru-RU" sz="1800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84274" y="2085444"/>
            <a:ext cx="2955218" cy="174594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66354" y="4106461"/>
            <a:ext cx="328015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3"/>
              </a:rPr>
              <a:t>Потехин, Л.  Спасатель – это звучит гордо// </a:t>
            </a:r>
            <a:r>
              <a:rPr lang="ru-RU" sz="1100" dirty="0" err="1">
                <a:hlinkClick r:id="rId3"/>
              </a:rPr>
              <a:t>Уренские</a:t>
            </a:r>
            <a:r>
              <a:rPr lang="ru-RU" sz="1100" dirty="0">
                <a:hlinkClick r:id="rId3"/>
              </a:rPr>
              <a:t> вести. – </a:t>
            </a:r>
            <a:r>
              <a:rPr lang="ru-RU" sz="1100" dirty="0" smtClean="0">
                <a:hlinkClick r:id="rId3"/>
              </a:rPr>
              <a:t>2014. </a:t>
            </a:r>
            <a:r>
              <a:rPr lang="ru-RU" sz="1100" dirty="0">
                <a:hlinkClick r:id="rId3"/>
              </a:rPr>
              <a:t>– </a:t>
            </a:r>
            <a:r>
              <a:rPr lang="ru-RU" sz="1100" dirty="0" smtClean="0">
                <a:hlinkClick r:id="rId3"/>
              </a:rPr>
              <a:t>26 дек. </a:t>
            </a:r>
            <a:r>
              <a:rPr lang="ru-RU" sz="1100" dirty="0">
                <a:hlinkClick r:id="rId3"/>
              </a:rPr>
              <a:t>(</a:t>
            </a:r>
            <a:r>
              <a:rPr lang="ru-RU" sz="1100" dirty="0" smtClean="0">
                <a:hlinkClick r:id="rId3"/>
              </a:rPr>
              <a:t>№119). </a:t>
            </a:r>
            <a:r>
              <a:rPr lang="ru-RU" sz="1100" dirty="0">
                <a:hlinkClick r:id="rId3"/>
              </a:rPr>
              <a:t>– С.3. – </a:t>
            </a:r>
            <a:r>
              <a:rPr lang="ru-RU" sz="1100" dirty="0" smtClean="0">
                <a:hlinkClick r:id="rId3"/>
              </a:rPr>
              <a:t>(Промышленность).</a:t>
            </a:r>
            <a:endParaRPr lang="ru-RU" sz="1100" dirty="0"/>
          </a:p>
        </p:txBody>
      </p:sp>
      <p:sp>
        <p:nvSpPr>
          <p:cNvPr id="7" name="Управляющая кнопка: назад 6">
            <a:hlinkClick r:id="rId4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30802" y="1623779"/>
            <a:ext cx="409637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2060"/>
                </a:solidFill>
              </a:rPr>
              <a:t>Опасность в мире ходит рядом и для спасения нашей жизни в Урене была создана Межрайонная служба МЧС.</a:t>
            </a:r>
          </a:p>
        </p:txBody>
      </p:sp>
    </p:spTree>
    <p:extLst>
      <p:ext uri="{BB962C8B-B14F-4D97-AF65-F5344CB8AC3E}">
        <p14:creationId xmlns:p14="http://schemas.microsoft.com/office/powerpoint/2010/main" val="143449026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3693" y="768002"/>
            <a:ext cx="7903179" cy="869411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2005 год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2946" y="2083982"/>
            <a:ext cx="4355742" cy="315787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Уютная гостиница </a:t>
            </a:r>
            <a:r>
              <a:rPr lang="ru-RU" sz="1800" dirty="0" err="1" smtClean="0">
                <a:solidFill>
                  <a:srgbClr val="002060"/>
                </a:solidFill>
              </a:rPr>
              <a:t>гостиница</a:t>
            </a:r>
            <a:r>
              <a:rPr lang="ru-RU" sz="1800" dirty="0" smtClean="0">
                <a:solidFill>
                  <a:srgbClr val="002060"/>
                </a:solidFill>
              </a:rPr>
              <a:t> «</a:t>
            </a:r>
            <a:r>
              <a:rPr lang="ru-RU" sz="1800" dirty="0" err="1" smtClean="0">
                <a:solidFill>
                  <a:srgbClr val="002060"/>
                </a:solidFill>
              </a:rPr>
              <a:t>КсеАль</a:t>
            </a:r>
            <a:r>
              <a:rPr lang="ru-RU" sz="1800" dirty="0" smtClean="0">
                <a:solidFill>
                  <a:srgbClr val="002060"/>
                </a:solidFill>
              </a:rPr>
              <a:t>»  расположилась в тихом месте, в пешей доступности от железнодорожного вокзала.  При этом центр города совсем рядом. Отлично подходит как для туристов, так и людей, прибывших в город для деловых встреч.           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Посетителям </a:t>
            </a:r>
            <a:r>
              <a:rPr lang="ru-RU" sz="1800" dirty="0">
                <a:solidFill>
                  <a:srgbClr val="002060"/>
                </a:solidFill>
              </a:rPr>
              <a:t>и гостям города предлагаются номера разного уровня комфорта, а также вкусные блюда по самым выгодным </a:t>
            </a:r>
            <a:r>
              <a:rPr lang="ru-RU" sz="1800" dirty="0" smtClean="0">
                <a:solidFill>
                  <a:srgbClr val="002060"/>
                </a:solidFill>
              </a:rPr>
              <a:t>ценам</a:t>
            </a:r>
            <a:r>
              <a:rPr lang="ru-RU" sz="1800" dirty="0">
                <a:solidFill>
                  <a:srgbClr val="002060"/>
                </a:solidFill>
              </a:rPr>
              <a:t>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0915" y="1538577"/>
            <a:ext cx="2871298" cy="22359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389" y="3601180"/>
            <a:ext cx="1095225" cy="170705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752752" y="5273033"/>
            <a:ext cx="36708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/>
              <a:t>Край ты мой </a:t>
            </a:r>
            <a:r>
              <a:rPr lang="ru-RU" sz="1100" dirty="0" err="1"/>
              <a:t>Уренский</a:t>
            </a:r>
            <a:r>
              <a:rPr lang="ru-RU" sz="1100" dirty="0"/>
              <a:t>, свет в моей судьбе: к 90-летию </a:t>
            </a:r>
            <a:r>
              <a:rPr lang="ru-RU" sz="1100" dirty="0" err="1"/>
              <a:t>Уренского</a:t>
            </a:r>
            <a:r>
              <a:rPr lang="ru-RU" sz="1100" dirty="0"/>
              <a:t> района. / </a:t>
            </a:r>
            <a:r>
              <a:rPr lang="ru-RU" sz="1100" dirty="0" err="1"/>
              <a:t>Авт.текстов</a:t>
            </a:r>
            <a:r>
              <a:rPr lang="ru-RU" sz="1100" dirty="0"/>
              <a:t> </a:t>
            </a:r>
            <a:r>
              <a:rPr lang="ru-RU" sz="1100" dirty="0" err="1"/>
              <a:t>Семёнова</a:t>
            </a:r>
            <a:r>
              <a:rPr lang="ru-RU" sz="1100" dirty="0"/>
              <a:t> А.А., Смирнов А.А., Вайшля С.А.,  Коршунова О., Круглова Н., </a:t>
            </a:r>
            <a:r>
              <a:rPr lang="ru-RU" sz="1100" dirty="0" err="1"/>
              <a:t>Изох</a:t>
            </a:r>
            <a:r>
              <a:rPr lang="ru-RU" sz="1100" dirty="0"/>
              <a:t> Н.В., </a:t>
            </a:r>
            <a:r>
              <a:rPr lang="ru-RU" sz="1100" dirty="0" err="1"/>
              <a:t>Техменева</a:t>
            </a:r>
            <a:r>
              <a:rPr lang="ru-RU" sz="1100" dirty="0"/>
              <a:t> С.А.— М.: Столица, 2019. — 260с., </a:t>
            </a:r>
            <a:r>
              <a:rPr lang="ru-RU" sz="1100" dirty="0" err="1"/>
              <a:t>фотоил</a:t>
            </a:r>
            <a:r>
              <a:rPr lang="ru-RU" sz="1100" dirty="0"/>
              <a:t>..</a:t>
            </a:r>
          </a:p>
        </p:txBody>
      </p:sp>
      <p:sp>
        <p:nvSpPr>
          <p:cNvPr id="7" name="Управляющая кнопка: назад 6">
            <a:hlinkClick r:id="rId4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776177" y="1319565"/>
            <a:ext cx="4295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В городе развивается сфера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 гостиничных услуг.</a:t>
            </a:r>
          </a:p>
        </p:txBody>
      </p:sp>
    </p:spTree>
    <p:extLst>
      <p:ext uri="{BB962C8B-B14F-4D97-AF65-F5344CB8AC3E}">
        <p14:creationId xmlns:p14="http://schemas.microsoft.com/office/powerpoint/2010/main" val="18074922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4642" y="754494"/>
            <a:ext cx="7055855" cy="704837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2006 год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1180" y="2101298"/>
            <a:ext cx="4209358" cy="31618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err="1" smtClean="0">
                <a:solidFill>
                  <a:srgbClr val="002060"/>
                </a:solidFill>
              </a:rPr>
              <a:t>Уренская</a:t>
            </a:r>
            <a:r>
              <a:rPr lang="ru-RU" sz="1800" dirty="0" smtClean="0">
                <a:solidFill>
                  <a:srgbClr val="002060"/>
                </a:solidFill>
              </a:rPr>
              <a:t> </a:t>
            </a:r>
            <a:r>
              <a:rPr lang="ru-RU" sz="1800" dirty="0">
                <a:solidFill>
                  <a:srgbClr val="002060"/>
                </a:solidFill>
              </a:rPr>
              <a:t>ярмарка учреждена в XVIII веке указом </a:t>
            </a:r>
            <a:r>
              <a:rPr lang="ru-RU" sz="1800" dirty="0" smtClean="0">
                <a:solidFill>
                  <a:srgbClr val="002060"/>
                </a:solidFill>
              </a:rPr>
              <a:t>Екатерины </a:t>
            </a:r>
            <a:r>
              <a:rPr lang="en-US" sz="1800" dirty="0" smtClean="0">
                <a:solidFill>
                  <a:srgbClr val="002060"/>
                </a:solidFill>
              </a:rPr>
              <a:t>II</a:t>
            </a:r>
            <a:r>
              <a:rPr lang="ru-RU" sz="1800" dirty="0" smtClean="0">
                <a:solidFill>
                  <a:srgbClr val="002060"/>
                </a:solidFill>
              </a:rPr>
              <a:t>. </a:t>
            </a:r>
            <a:r>
              <a:rPr lang="ru-RU" sz="1800" dirty="0">
                <a:solidFill>
                  <a:srgbClr val="002060"/>
                </a:solidFill>
              </a:rPr>
              <a:t>Крупнейшая на всем протяжении от Нижнего Новгорода до Вятки. </a:t>
            </a:r>
            <a:r>
              <a:rPr lang="ru-RU" sz="1800" dirty="0" smtClean="0">
                <a:solidFill>
                  <a:srgbClr val="002060"/>
                </a:solidFill>
              </a:rPr>
              <a:t>Ярмарки проходили в Урене </a:t>
            </a:r>
            <a:r>
              <a:rPr lang="ru-RU" sz="1800" dirty="0">
                <a:solidFill>
                  <a:srgbClr val="002060"/>
                </a:solidFill>
              </a:rPr>
              <a:t>до 1929 года. В символическом виде </a:t>
            </a:r>
            <a:r>
              <a:rPr lang="ru-RU" sz="1800" dirty="0" smtClean="0">
                <a:solidFill>
                  <a:srgbClr val="002060"/>
                </a:solidFill>
              </a:rPr>
              <a:t>возрождена </a:t>
            </a:r>
            <a:r>
              <a:rPr lang="ru-RU" sz="1800" dirty="0">
                <a:solidFill>
                  <a:srgbClr val="002060"/>
                </a:solidFill>
              </a:rPr>
              <a:t>в августе 2006 года. С тех пор проводится ежегодно в </a:t>
            </a:r>
            <a:r>
              <a:rPr lang="ru-RU" sz="1800" dirty="0" smtClean="0">
                <a:solidFill>
                  <a:srgbClr val="002060"/>
                </a:solidFill>
              </a:rPr>
              <a:t>августе в </a:t>
            </a:r>
            <a:r>
              <a:rPr lang="ru-RU" sz="1800" dirty="0">
                <a:solidFill>
                  <a:srgbClr val="002060"/>
                </a:solidFill>
              </a:rPr>
              <a:t>День города.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С </a:t>
            </a:r>
            <a:r>
              <a:rPr lang="ru-RU" sz="1800" dirty="0">
                <a:solidFill>
                  <a:srgbClr val="002060"/>
                </a:solidFill>
              </a:rPr>
              <a:t>2013 года в рамках ярмарки проходит областной </a:t>
            </a:r>
            <a:r>
              <a:rPr lang="ru-RU" sz="1800" dirty="0" smtClean="0">
                <a:solidFill>
                  <a:srgbClr val="002060"/>
                </a:solidFill>
              </a:rPr>
              <a:t>фестиваль </a:t>
            </a:r>
            <a:r>
              <a:rPr lang="ru-RU" sz="1800" dirty="0">
                <a:solidFill>
                  <a:srgbClr val="002060"/>
                </a:solidFill>
              </a:rPr>
              <a:t>декоративно-прикладного искусства «Магия дерева». </a:t>
            </a:r>
          </a:p>
          <a:p>
            <a:pPr marL="0" indent="0">
              <a:buNone/>
            </a:pPr>
            <a:endParaRPr lang="ru-RU" sz="1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9164" t="13381" r="9335" b="12964"/>
          <a:stretch/>
        </p:blipFill>
        <p:spPr>
          <a:xfrm>
            <a:off x="5235466" y="1628429"/>
            <a:ext cx="2462506" cy="166095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103628" y="3258307"/>
            <a:ext cx="303027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3"/>
              </a:rPr>
              <a:t>Журавлёва, Татьяна.  Огневая, яркая, плясовая, жаркая! // </a:t>
            </a:r>
            <a:r>
              <a:rPr lang="ru-RU" sz="1100" dirty="0" err="1">
                <a:hlinkClick r:id="rId3"/>
              </a:rPr>
              <a:t>Уренские</a:t>
            </a:r>
            <a:r>
              <a:rPr lang="ru-RU" sz="1100" dirty="0">
                <a:hlinkClick r:id="rId3"/>
              </a:rPr>
              <a:t> вести. – </a:t>
            </a:r>
            <a:r>
              <a:rPr lang="ru-RU" sz="1100" dirty="0" smtClean="0">
                <a:hlinkClick r:id="rId3"/>
              </a:rPr>
              <a:t>2022. </a:t>
            </a:r>
            <a:r>
              <a:rPr lang="ru-RU" sz="1100" dirty="0">
                <a:hlinkClick r:id="rId3"/>
              </a:rPr>
              <a:t>– </a:t>
            </a:r>
            <a:r>
              <a:rPr lang="ru-RU" sz="1100" dirty="0" smtClean="0">
                <a:hlinkClick r:id="rId3"/>
              </a:rPr>
              <a:t>12 авг. </a:t>
            </a:r>
            <a:r>
              <a:rPr lang="ru-RU" sz="1100" dirty="0">
                <a:hlinkClick r:id="rId3"/>
              </a:rPr>
              <a:t>– </a:t>
            </a:r>
            <a:r>
              <a:rPr lang="ru-RU" sz="1100" dirty="0" smtClean="0">
                <a:hlinkClick r:id="rId3"/>
              </a:rPr>
              <a:t>С.4-5. </a:t>
            </a:r>
            <a:r>
              <a:rPr lang="ru-RU" sz="1100" dirty="0">
                <a:hlinkClick r:id="rId3"/>
              </a:rPr>
              <a:t>– </a:t>
            </a:r>
            <a:r>
              <a:rPr lang="ru-RU" sz="1100" dirty="0" smtClean="0">
                <a:hlinkClick r:id="rId3"/>
              </a:rPr>
              <a:t>(Общество).</a:t>
            </a:r>
            <a:endParaRPr lang="ru-RU" sz="1100" dirty="0"/>
          </a:p>
        </p:txBody>
      </p:sp>
      <p:sp>
        <p:nvSpPr>
          <p:cNvPr id="7" name="Управляющая кнопка: назад 6">
            <a:hlinkClick r:id="rId4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768" y="3959534"/>
            <a:ext cx="2127964" cy="1601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056" y="4123753"/>
            <a:ext cx="758778" cy="100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976038" y="5633315"/>
            <a:ext cx="32004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7"/>
              </a:rPr>
              <a:t>Магия дерева// </a:t>
            </a:r>
            <a:r>
              <a:rPr lang="ru-RU" sz="1100" dirty="0" err="1">
                <a:hlinkClick r:id="rId7"/>
              </a:rPr>
              <a:t>Уренские</a:t>
            </a:r>
            <a:r>
              <a:rPr lang="ru-RU" sz="1100" dirty="0">
                <a:hlinkClick r:id="rId7"/>
              </a:rPr>
              <a:t> вести. – </a:t>
            </a:r>
            <a:r>
              <a:rPr lang="ru-RU" sz="1100" dirty="0" smtClean="0">
                <a:hlinkClick r:id="rId7"/>
              </a:rPr>
              <a:t>2013. </a:t>
            </a:r>
            <a:r>
              <a:rPr lang="ru-RU" sz="1100" dirty="0">
                <a:hlinkClick r:id="rId7"/>
              </a:rPr>
              <a:t>– </a:t>
            </a:r>
            <a:r>
              <a:rPr lang="ru-RU" sz="1100" dirty="0" smtClean="0">
                <a:hlinkClick r:id="rId7"/>
              </a:rPr>
              <a:t>10 </a:t>
            </a:r>
            <a:r>
              <a:rPr lang="ru-RU" sz="1100" dirty="0">
                <a:hlinkClick r:id="rId7"/>
              </a:rPr>
              <a:t>авг</a:t>
            </a:r>
            <a:r>
              <a:rPr lang="ru-RU" sz="1100" dirty="0" smtClean="0">
                <a:hlinkClick r:id="rId7"/>
              </a:rPr>
              <a:t>. (№57) </a:t>
            </a:r>
            <a:r>
              <a:rPr lang="ru-RU" sz="1100" dirty="0">
                <a:hlinkClick r:id="rId7"/>
              </a:rPr>
              <a:t>– С.4-5. – (Общество).</a:t>
            </a:r>
            <a:endParaRPr lang="ru-RU" sz="11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999460" y="5446109"/>
            <a:ext cx="348747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/>
              <a:t>Потехин, Леонид .  Ожившее дерево </a:t>
            </a:r>
            <a:r>
              <a:rPr lang="ru-RU" sz="1100" dirty="0"/>
              <a:t>// </a:t>
            </a:r>
            <a:r>
              <a:rPr lang="ru-RU" sz="1100" dirty="0" err="1"/>
              <a:t>Уренские</a:t>
            </a:r>
            <a:r>
              <a:rPr lang="ru-RU" sz="1100" dirty="0"/>
              <a:t> вести. – </a:t>
            </a:r>
            <a:r>
              <a:rPr lang="ru-RU" sz="1100" dirty="0" smtClean="0"/>
              <a:t>2019. </a:t>
            </a:r>
            <a:r>
              <a:rPr lang="ru-RU" sz="1100" dirty="0"/>
              <a:t>– </a:t>
            </a:r>
            <a:r>
              <a:rPr lang="ru-RU" sz="1100" dirty="0" smtClean="0"/>
              <a:t>16 </a:t>
            </a:r>
            <a:r>
              <a:rPr lang="ru-RU" sz="1100" dirty="0"/>
              <a:t>авг. </a:t>
            </a:r>
            <a:r>
              <a:rPr lang="ru-RU" sz="1100" dirty="0" smtClean="0"/>
              <a:t> (№61). – </a:t>
            </a:r>
            <a:r>
              <a:rPr lang="ru-RU" sz="1100" dirty="0"/>
              <a:t>С.4-5. – (Общество).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54911" y="1362095"/>
            <a:ext cx="41360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Ох и хороши, и богаты были когда-то </a:t>
            </a:r>
            <a:r>
              <a:rPr lang="ru-RU" b="1" dirty="0" err="1" smtClean="0">
                <a:solidFill>
                  <a:srgbClr val="002060"/>
                </a:solidFill>
              </a:rPr>
              <a:t>Уренские</a:t>
            </a:r>
            <a:r>
              <a:rPr lang="ru-RU" b="1" dirty="0" smtClean="0">
                <a:solidFill>
                  <a:srgbClr val="002060"/>
                </a:solidFill>
              </a:rPr>
              <a:t> ярмарки!</a:t>
            </a:r>
          </a:p>
        </p:txBody>
      </p:sp>
    </p:spTree>
    <p:extLst>
      <p:ext uri="{BB962C8B-B14F-4D97-AF65-F5344CB8AC3E}">
        <p14:creationId xmlns:p14="http://schemas.microsoft.com/office/powerpoint/2010/main" val="152935443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4528" y="768004"/>
            <a:ext cx="5866064" cy="55631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2008 год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7781" t="12891" r="8637" b="12930"/>
          <a:stretch/>
        </p:blipFill>
        <p:spPr>
          <a:xfrm>
            <a:off x="4925959" y="1128698"/>
            <a:ext cx="3351564" cy="18590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47901" y="1135696"/>
            <a:ext cx="428031" cy="37724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80212" y="1277684"/>
            <a:ext cx="4093807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В этом году главную улицу города украсило здание, в котором располагается Фонд социального страхования. </a:t>
            </a:r>
          </a:p>
          <a:p>
            <a:pPr algn="just"/>
            <a:endParaRPr lang="ru-RU" sz="1600" dirty="0" smtClean="0">
              <a:solidFill>
                <a:srgbClr val="002060"/>
              </a:solidFill>
            </a:endParaRPr>
          </a:p>
          <a:p>
            <a:pPr algn="just"/>
            <a:r>
              <a:rPr lang="ru-RU" sz="1600" dirty="0" smtClean="0">
                <a:solidFill>
                  <a:srgbClr val="002060"/>
                </a:solidFill>
              </a:rPr>
              <a:t>Основное направление деятельности Фонда помогать нуждающимся в социальной защите.</a:t>
            </a:r>
          </a:p>
          <a:p>
            <a:pPr algn="just"/>
            <a:endParaRPr lang="ru-RU" sz="1600" dirty="0" smtClean="0">
              <a:solidFill>
                <a:srgbClr val="002060"/>
              </a:solidFill>
            </a:endParaRPr>
          </a:p>
          <a:p>
            <a:pPr algn="just"/>
            <a:r>
              <a:rPr lang="ru-RU" sz="1600" dirty="0" smtClean="0">
                <a:solidFill>
                  <a:srgbClr val="002060"/>
                </a:solidFill>
              </a:rPr>
              <a:t>С 1 января 2023 года Фонд социального страхования и Пенсионный фонд  объединены в единый Социальный фонд России. </a:t>
            </a:r>
          </a:p>
          <a:p>
            <a:pPr algn="just"/>
            <a:r>
              <a:rPr lang="ru-RU" sz="1600" dirty="0" smtClean="0">
                <a:solidFill>
                  <a:srgbClr val="002060"/>
                </a:solidFill>
                <a:cs typeface="Arial" pitchFamily="34" charset="0"/>
              </a:rPr>
              <a:t>Пенсионный фонд в Урене начал свою деятельность в июле 1991 года.</a:t>
            </a:r>
          </a:p>
          <a:p>
            <a:pPr algn="just"/>
            <a:r>
              <a:rPr lang="ru-RU" sz="1600" dirty="0" smtClean="0">
                <a:solidFill>
                  <a:srgbClr val="002060"/>
                </a:solidFill>
                <a:cs typeface="Arial" pitchFamily="34" charset="0"/>
              </a:rPr>
              <a:t>19 декабря 2001 года образовано Управление Пенсионного фонда по </a:t>
            </a:r>
            <a:r>
              <a:rPr lang="ru-RU" sz="1600" dirty="0" err="1" smtClean="0">
                <a:solidFill>
                  <a:srgbClr val="002060"/>
                </a:solidFill>
                <a:cs typeface="Arial" pitchFamily="34" charset="0"/>
              </a:rPr>
              <a:t>Уренскому</a:t>
            </a:r>
            <a:r>
              <a:rPr lang="ru-RU" sz="1600" dirty="0" smtClean="0">
                <a:solidFill>
                  <a:srgbClr val="002060"/>
                </a:solidFill>
                <a:cs typeface="Arial" pitchFamily="34" charset="0"/>
              </a:rPr>
              <a:t> району. </a:t>
            </a:r>
            <a:endParaRPr lang="ru-RU" sz="1600" dirty="0" smtClean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12691" y="3062221"/>
            <a:ext cx="348156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err="1" smtClean="0"/>
              <a:t>Витвинина</a:t>
            </a:r>
            <a:r>
              <a:rPr lang="ru-RU" sz="1100" dirty="0" smtClean="0"/>
              <a:t>, Анна.  Соцстрах-людям  </a:t>
            </a:r>
            <a:r>
              <a:rPr lang="ru-RU" sz="1100" dirty="0"/>
              <a:t>// </a:t>
            </a:r>
            <a:r>
              <a:rPr lang="ru-RU" sz="1100" dirty="0" err="1"/>
              <a:t>Уренские</a:t>
            </a:r>
            <a:r>
              <a:rPr lang="ru-RU" sz="1100" dirty="0"/>
              <a:t> вести. – </a:t>
            </a:r>
            <a:r>
              <a:rPr lang="ru-RU" sz="1100" dirty="0" smtClean="0"/>
              <a:t>2016. </a:t>
            </a:r>
            <a:r>
              <a:rPr lang="ru-RU" sz="1100" dirty="0"/>
              <a:t>– 6</a:t>
            </a:r>
            <a:r>
              <a:rPr lang="ru-RU" sz="1100" dirty="0" smtClean="0"/>
              <a:t> июня (№40). – С.3. – </a:t>
            </a:r>
            <a:r>
              <a:rPr lang="ru-RU" sz="1100" dirty="0"/>
              <a:t>(Общество).</a:t>
            </a:r>
          </a:p>
        </p:txBody>
      </p:sp>
      <p:sp>
        <p:nvSpPr>
          <p:cNvPr id="9" name="Управляющая кнопка: назад 8">
            <a:hlinkClick r:id="rId4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356" y="3575900"/>
            <a:ext cx="3170237" cy="172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888971" y="5301512"/>
            <a:ext cx="35231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hlinkClick r:id="rId6"/>
              </a:rPr>
              <a:t>Чиркина, Л.А. За каждым пенсионным делом – судьба человека / беседовала Ирина Смирнова // </a:t>
            </a:r>
            <a:r>
              <a:rPr lang="ru-RU" sz="1200" dirty="0" err="1">
                <a:hlinkClick r:id="rId6"/>
              </a:rPr>
              <a:t>Уренские</a:t>
            </a:r>
            <a:r>
              <a:rPr lang="ru-RU" sz="1200" dirty="0">
                <a:hlinkClick r:id="rId6"/>
              </a:rPr>
              <a:t> вести. – 2020. – 21 дек.(№97). – С.2. – (Общество).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9923845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0226" y="718241"/>
            <a:ext cx="7435124" cy="749054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2009 год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4482" y="1405213"/>
            <a:ext cx="4465356" cy="424043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1900" b="1" dirty="0" smtClean="0">
                <a:solidFill>
                  <a:srgbClr val="002060"/>
                </a:solidFill>
              </a:rPr>
              <a:t>11 декабря 2009 года  в Урене открылся физкультурно-оздоровительный комплекс «Спарта».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ФОК «Спарта» является центром спортивной жизни города и района. В </a:t>
            </a:r>
            <a:r>
              <a:rPr lang="ru-RU" sz="1800" dirty="0" err="1" smtClean="0">
                <a:solidFill>
                  <a:srgbClr val="002060"/>
                </a:solidFill>
              </a:rPr>
              <a:t>ФОКе</a:t>
            </a:r>
            <a:r>
              <a:rPr lang="ru-RU" sz="1800" dirty="0" smtClean="0">
                <a:solidFill>
                  <a:srgbClr val="002060"/>
                </a:solidFill>
              </a:rPr>
              <a:t> можно заниматься 30 видами спорта.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В </a:t>
            </a:r>
            <a:r>
              <a:rPr lang="ru-RU" sz="1800" dirty="0">
                <a:solidFill>
                  <a:srgbClr val="002060"/>
                </a:solidFill>
              </a:rPr>
              <a:t>торжественной церемонии открытия </a:t>
            </a:r>
            <a:r>
              <a:rPr lang="ru-RU" sz="1800" dirty="0" err="1">
                <a:solidFill>
                  <a:srgbClr val="002060"/>
                </a:solidFill>
              </a:rPr>
              <a:t>ФОКа</a:t>
            </a:r>
            <a:r>
              <a:rPr lang="ru-RU" sz="1800" dirty="0">
                <a:solidFill>
                  <a:srgbClr val="002060"/>
                </a:solidFill>
              </a:rPr>
              <a:t> приняли </a:t>
            </a:r>
            <a:r>
              <a:rPr lang="ru-RU" sz="1800" dirty="0" smtClean="0">
                <a:solidFill>
                  <a:srgbClr val="002060"/>
                </a:solidFill>
              </a:rPr>
              <a:t>участие </a:t>
            </a:r>
            <a:r>
              <a:rPr lang="ru-RU" sz="1800" dirty="0">
                <a:solidFill>
                  <a:srgbClr val="002060"/>
                </a:solidFill>
              </a:rPr>
              <a:t>губернатор Нижегородской области Валерий Шанцев и </a:t>
            </a:r>
            <a:r>
              <a:rPr lang="ru-RU" sz="1800" dirty="0" smtClean="0">
                <a:solidFill>
                  <a:srgbClr val="002060"/>
                </a:solidFill>
              </a:rPr>
              <a:t>депутат </a:t>
            </a:r>
            <a:r>
              <a:rPr lang="ru-RU" sz="1800" dirty="0">
                <a:solidFill>
                  <a:srgbClr val="002060"/>
                </a:solidFill>
              </a:rPr>
              <a:t>Государственной Думы Российской Федерации, член </a:t>
            </a:r>
            <a:r>
              <a:rPr lang="ru-RU" sz="1800" dirty="0" smtClean="0">
                <a:solidFill>
                  <a:srgbClr val="002060"/>
                </a:solidFill>
              </a:rPr>
              <a:t>президиума </a:t>
            </a:r>
            <a:r>
              <a:rPr lang="ru-RU" sz="1800" dirty="0">
                <a:solidFill>
                  <a:srgbClr val="002060"/>
                </a:solidFill>
              </a:rPr>
              <a:t>Совета при президенте Российской Федерации по физической культуре и спорту, заслуженный мастер спорта СССР, трехкратная олимпийская чемпионка, многократная чемпионка мира, Европы и СССР в парном катании Ирина Роднина.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094" t="12307" r="4941" b="10507"/>
          <a:stretch/>
        </p:blipFill>
        <p:spPr>
          <a:xfrm>
            <a:off x="5241452" y="1609858"/>
            <a:ext cx="3122706" cy="123966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35809" y="5188826"/>
            <a:ext cx="323836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3"/>
              </a:rPr>
              <a:t>Реунов, Александр.  ФОК «Спарта» – лучший в области  </a:t>
            </a:r>
            <a:r>
              <a:rPr lang="ru-RU" sz="1100" dirty="0">
                <a:hlinkClick r:id="rId3"/>
              </a:rPr>
              <a:t>// </a:t>
            </a:r>
            <a:r>
              <a:rPr lang="ru-RU" sz="1100" dirty="0" err="1">
                <a:hlinkClick r:id="rId3"/>
              </a:rPr>
              <a:t>Уренские</a:t>
            </a:r>
            <a:r>
              <a:rPr lang="ru-RU" sz="1100" dirty="0">
                <a:hlinkClick r:id="rId3"/>
              </a:rPr>
              <a:t> вести. – 2016. – </a:t>
            </a:r>
            <a:r>
              <a:rPr lang="ru-RU" sz="1100" dirty="0" smtClean="0">
                <a:hlinkClick r:id="rId3"/>
              </a:rPr>
              <a:t>5 дек. </a:t>
            </a:r>
            <a:r>
              <a:rPr lang="ru-RU" sz="1100" dirty="0">
                <a:hlinkClick r:id="rId3"/>
              </a:rPr>
              <a:t>(</a:t>
            </a:r>
            <a:r>
              <a:rPr lang="ru-RU" sz="1100" dirty="0" smtClean="0">
                <a:hlinkClick r:id="rId3"/>
              </a:rPr>
              <a:t>№90</a:t>
            </a:r>
            <a:r>
              <a:rPr lang="ru-RU" sz="1100" dirty="0">
                <a:hlinkClick r:id="rId3"/>
              </a:rPr>
              <a:t>). – С.3. – (Общество).</a:t>
            </a:r>
            <a:endParaRPr lang="ru-RU" sz="11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241452" y="4330661"/>
            <a:ext cx="305162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4"/>
              </a:rPr>
              <a:t>Тарасова, Мария.  Спартанцы будут жить в Урене </a:t>
            </a:r>
            <a:r>
              <a:rPr lang="ru-RU" sz="1100" dirty="0">
                <a:hlinkClick r:id="rId4"/>
              </a:rPr>
              <a:t>// </a:t>
            </a:r>
            <a:r>
              <a:rPr lang="ru-RU" sz="1100" dirty="0" smtClean="0">
                <a:hlinkClick r:id="rId4"/>
              </a:rPr>
              <a:t>Нижегородские новости. </a:t>
            </a:r>
            <a:r>
              <a:rPr lang="ru-RU" sz="1100" dirty="0">
                <a:hlinkClick r:id="rId4"/>
              </a:rPr>
              <a:t>– </a:t>
            </a:r>
            <a:r>
              <a:rPr lang="ru-RU" sz="1100" dirty="0" smtClean="0">
                <a:hlinkClick r:id="rId4"/>
              </a:rPr>
              <a:t>2009. </a:t>
            </a:r>
            <a:r>
              <a:rPr lang="ru-RU" sz="1100" dirty="0">
                <a:hlinkClick r:id="rId4"/>
              </a:rPr>
              <a:t>– </a:t>
            </a:r>
            <a:r>
              <a:rPr lang="ru-RU" sz="1100" dirty="0" smtClean="0">
                <a:hlinkClick r:id="rId4"/>
              </a:rPr>
              <a:t>15 </a:t>
            </a:r>
            <a:r>
              <a:rPr lang="ru-RU" sz="1100" dirty="0">
                <a:hlinkClick r:id="rId4"/>
              </a:rPr>
              <a:t>дек</a:t>
            </a:r>
            <a:r>
              <a:rPr lang="ru-RU" sz="1100" dirty="0" smtClean="0">
                <a:hlinkClick r:id="rId4"/>
              </a:rPr>
              <a:t>. </a:t>
            </a:r>
            <a:r>
              <a:rPr lang="ru-RU" sz="1100" dirty="0">
                <a:hlinkClick r:id="rId4"/>
              </a:rPr>
              <a:t>– </a:t>
            </a:r>
            <a:r>
              <a:rPr lang="ru-RU" sz="1100" dirty="0" smtClean="0">
                <a:hlinkClick r:id="rId4"/>
              </a:rPr>
              <a:t>С.6 </a:t>
            </a:r>
            <a:endParaRPr lang="ru-RU" sz="1100" dirty="0"/>
          </a:p>
        </p:txBody>
      </p:sp>
      <p:sp>
        <p:nvSpPr>
          <p:cNvPr id="8" name="Управляющая кнопка: назад 7">
            <a:hlinkClick r:id="rId5" action="ppaction://hlinksldjump" highlightClick="1"/>
          </p:cNvPr>
          <p:cNvSpPr/>
          <p:nvPr/>
        </p:nvSpPr>
        <p:spPr>
          <a:xfrm>
            <a:off x="180304" y="6044771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418" y="3094074"/>
            <a:ext cx="1478280" cy="985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062" y="3072809"/>
            <a:ext cx="1417674" cy="1063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2012551"/>
      </p:ext>
    </p:extLst>
  </p:cSld>
  <p:clrMapOvr>
    <a:masterClrMapping/>
  </p:clrMapOvr>
  <p:transition spd="med">
    <p:pull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0036" y="925559"/>
            <a:ext cx="7185314" cy="477938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2011 год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825625"/>
            <a:ext cx="4379285" cy="4351338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Биохимический холдинг «</a:t>
            </a:r>
            <a:r>
              <a:rPr lang="ru-RU" dirty="0" err="1" smtClean="0">
                <a:solidFill>
                  <a:srgbClr val="002060"/>
                </a:solidFill>
              </a:rPr>
              <a:t>Оргхим</a:t>
            </a:r>
            <a:r>
              <a:rPr lang="ru-RU" dirty="0" smtClean="0">
                <a:solidFill>
                  <a:srgbClr val="002060"/>
                </a:solidFill>
              </a:rPr>
              <a:t>» -  градообразующее предприятие, история которого начиналась в далеком 1932 году. С этой производственной площадки в 2011 году началась новая история одного из крупнейших разработчиков и производителей продуктов «зелёной химии». Единственный в России производитель </a:t>
            </a:r>
            <a:r>
              <a:rPr lang="ru-RU" dirty="0" err="1" smtClean="0">
                <a:solidFill>
                  <a:srgbClr val="002060"/>
                </a:solidFill>
              </a:rPr>
              <a:t>неканцерогенных</a:t>
            </a:r>
            <a:r>
              <a:rPr lang="ru-RU" dirty="0" smtClean="0">
                <a:solidFill>
                  <a:srgbClr val="002060"/>
                </a:solidFill>
              </a:rPr>
              <a:t> нефтехимических продуктов для синтетических и натуральных каучуков и шин.</a:t>
            </a:r>
          </a:p>
          <a:p>
            <a:pPr marL="0" indent="0" algn="just">
              <a:buNone/>
            </a:pPr>
            <a:endParaRPr lang="ru-RU" sz="1400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Обелиск воинам-интернационалистам  открыт в парке «Борок». Сюда приходят </a:t>
            </a:r>
            <a:r>
              <a:rPr lang="ru-RU" dirty="0">
                <a:solidFill>
                  <a:srgbClr val="002060"/>
                </a:solidFill>
              </a:rPr>
              <a:t>участники афганских и чеченских событий, представители общественности, школьники, юнармейцы и жители Уреня.</a:t>
            </a:r>
          </a:p>
          <a:p>
            <a:pPr marL="0" indent="0" algn="just">
              <a:buNone/>
            </a:pPr>
            <a:endParaRPr lang="ru-RU" sz="1400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Ещё одной яркой страницей этого года стало открытие торгово-развлекательного комплекса «Караван» с </a:t>
            </a:r>
            <a:r>
              <a:rPr lang="ru-RU" dirty="0">
                <a:solidFill>
                  <a:srgbClr val="002060"/>
                </a:solidFill>
              </a:rPr>
              <a:t>гостиничным </a:t>
            </a:r>
            <a:r>
              <a:rPr lang="ru-RU" dirty="0" smtClean="0">
                <a:solidFill>
                  <a:srgbClr val="002060"/>
                </a:solidFill>
              </a:rPr>
              <a:t>обслуживанием.</a:t>
            </a:r>
          </a:p>
          <a:p>
            <a:pPr marL="0" indent="0">
              <a:buNone/>
            </a:pPr>
            <a:endParaRPr lang="ru-RU" dirty="0" smtClean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0360" t="13389" r="9751" b="11601"/>
          <a:stretch/>
        </p:blipFill>
        <p:spPr>
          <a:xfrm>
            <a:off x="6141191" y="1577961"/>
            <a:ext cx="2030295" cy="1335360"/>
          </a:xfrm>
          <a:prstGeom prst="rect">
            <a:avLst/>
          </a:prstGeom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52" t="10153" r="13161" b="10259"/>
          <a:stretch/>
        </p:blipFill>
        <p:spPr bwMode="auto">
          <a:xfrm>
            <a:off x="5100511" y="3024975"/>
            <a:ext cx="1279024" cy="1717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7" t="23406" r="7364" b="24934"/>
          <a:stretch/>
        </p:blipFill>
        <p:spPr bwMode="auto">
          <a:xfrm>
            <a:off x="5046269" y="4779259"/>
            <a:ext cx="3350756" cy="1260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418450" y="1298576"/>
            <a:ext cx="37703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Новые этапы и достижения города!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39023" y="3003399"/>
            <a:ext cx="18048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hlinkClick r:id="rId5"/>
              </a:rPr>
              <a:t>Потехин, Леонид.  20 лет развития // </a:t>
            </a:r>
            <a:r>
              <a:rPr lang="ru-RU" sz="1000" dirty="0" err="1" smtClean="0">
                <a:hlinkClick r:id="rId5"/>
              </a:rPr>
              <a:t>Уренские</a:t>
            </a:r>
            <a:r>
              <a:rPr lang="ru-RU" sz="1000" dirty="0" smtClean="0">
                <a:hlinkClick r:id="rId5"/>
              </a:rPr>
              <a:t> вести. </a:t>
            </a:r>
            <a:r>
              <a:rPr lang="ru-RU" sz="1000" dirty="0">
                <a:hlinkClick r:id="rId5"/>
              </a:rPr>
              <a:t>– </a:t>
            </a:r>
            <a:r>
              <a:rPr lang="ru-RU" sz="1000" dirty="0" smtClean="0">
                <a:hlinkClick r:id="rId5"/>
              </a:rPr>
              <a:t>2021. </a:t>
            </a:r>
            <a:r>
              <a:rPr lang="ru-RU" sz="1000" dirty="0">
                <a:hlinkClick r:id="rId5"/>
              </a:rPr>
              <a:t>– </a:t>
            </a:r>
            <a:r>
              <a:rPr lang="ru-RU" sz="1000" dirty="0" smtClean="0">
                <a:hlinkClick r:id="rId5"/>
              </a:rPr>
              <a:t>25 июня (№45). </a:t>
            </a:r>
            <a:r>
              <a:rPr lang="ru-RU" sz="1000" dirty="0">
                <a:hlinkClick r:id="rId5"/>
              </a:rPr>
              <a:t>– </a:t>
            </a:r>
            <a:r>
              <a:rPr lang="ru-RU" sz="1000" dirty="0" smtClean="0">
                <a:hlinkClick r:id="rId5"/>
              </a:rPr>
              <a:t>С.3. – (Общество)</a:t>
            </a:r>
            <a:r>
              <a:rPr lang="ru-RU" sz="1000" dirty="0" smtClean="0"/>
              <a:t>. </a:t>
            </a:r>
            <a:endParaRPr lang="ru-RU" sz="1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496493" y="3882229"/>
            <a:ext cx="18288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/>
              <a:t>Потехин, Леонид.  </a:t>
            </a:r>
            <a:r>
              <a:rPr lang="ru-RU" sz="1050" dirty="0" smtClean="0"/>
              <a:t>Надёжная преграда злу// </a:t>
            </a:r>
            <a:r>
              <a:rPr lang="ru-RU" sz="1050" dirty="0" err="1"/>
              <a:t>Уренские</a:t>
            </a:r>
            <a:r>
              <a:rPr lang="ru-RU" sz="1050" dirty="0"/>
              <a:t> вести. – </a:t>
            </a:r>
            <a:r>
              <a:rPr lang="ru-RU" sz="1050" dirty="0" smtClean="0"/>
              <a:t>2022. </a:t>
            </a:r>
            <a:r>
              <a:rPr lang="ru-RU" sz="1050" dirty="0"/>
              <a:t>– </a:t>
            </a:r>
            <a:r>
              <a:rPr lang="ru-RU" sz="1050" dirty="0" smtClean="0"/>
              <a:t>21 февр. </a:t>
            </a:r>
            <a:r>
              <a:rPr lang="ru-RU" sz="1050" dirty="0"/>
              <a:t>(</a:t>
            </a:r>
            <a:r>
              <a:rPr lang="ru-RU" sz="1050" dirty="0" smtClean="0"/>
              <a:t>№13). </a:t>
            </a:r>
            <a:r>
              <a:rPr lang="ru-RU" sz="1050" dirty="0"/>
              <a:t>– </a:t>
            </a:r>
            <a:r>
              <a:rPr lang="ru-RU" sz="1050" dirty="0" smtClean="0"/>
              <a:t>С.2. </a:t>
            </a:r>
            <a:r>
              <a:rPr lang="ru-RU" sz="1050" dirty="0"/>
              <a:t>– (Общество</a:t>
            </a:r>
            <a:r>
              <a:rPr lang="ru-RU" sz="1050" dirty="0" smtClean="0"/>
              <a:t>).</a:t>
            </a:r>
            <a:endParaRPr lang="ru-RU" sz="1050" dirty="0"/>
          </a:p>
        </p:txBody>
      </p:sp>
      <p:sp>
        <p:nvSpPr>
          <p:cNvPr id="10" name="Управляющая кнопка: назад 9">
            <a:hlinkClick r:id="rId6" action="ppaction://hlinksldjump" highlightClick="1"/>
          </p:cNvPr>
          <p:cNvSpPr/>
          <p:nvPr/>
        </p:nvSpPr>
        <p:spPr>
          <a:xfrm>
            <a:off x="180303" y="6172361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1502096"/>
      </p:ext>
    </p:extLst>
  </p:cSld>
  <p:clrMapOvr>
    <a:masterClrMapping/>
  </p:clrMapOvr>
  <p:transition spd="med">
    <p:pull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5287" y="808075"/>
            <a:ext cx="7192403" cy="680484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2012 год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39447" y="1331746"/>
            <a:ext cx="412595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В 2012 году началась активная работа по газификации города.</a:t>
            </a:r>
          </a:p>
          <a:p>
            <a:pPr algn="ctr"/>
            <a:endParaRPr lang="ru-RU" b="1" dirty="0" smtClean="0">
              <a:solidFill>
                <a:srgbClr val="002060"/>
              </a:solidFill>
            </a:endParaRP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Построили новую газовую котельную с немецкими котлами, старую тоже переоборудовали под газ. Благодаря проведенной работе по газификации </a:t>
            </a:r>
            <a:r>
              <a:rPr lang="ru-RU" dirty="0" err="1" smtClean="0">
                <a:solidFill>
                  <a:srgbClr val="002060"/>
                </a:solidFill>
              </a:rPr>
              <a:t>Уренского</a:t>
            </a:r>
            <a:r>
              <a:rPr lang="ru-RU" dirty="0" smtClean="0">
                <a:solidFill>
                  <a:srgbClr val="002060"/>
                </a:solidFill>
              </a:rPr>
              <a:t> округа за 12 лет 80% населения уже имеют возможность газифицировать свои жилище.</a:t>
            </a:r>
          </a:p>
          <a:p>
            <a:endParaRPr lang="ru-RU" dirty="0" smtClean="0">
              <a:solidFill>
                <a:srgbClr val="002060"/>
              </a:solidFill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Продолжает развиваться гостиничная сеть города. 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Открыла свои двери для гостей современная уютная  гостиница </a:t>
            </a:r>
            <a:r>
              <a:rPr lang="ru-RU" dirty="0">
                <a:solidFill>
                  <a:srgbClr val="002060"/>
                </a:solidFill>
              </a:rPr>
              <a:t>«Северный кристалл</a:t>
            </a:r>
            <a:r>
              <a:rPr lang="ru-RU" dirty="0" smtClean="0">
                <a:solidFill>
                  <a:srgbClr val="002060"/>
                </a:solidFill>
              </a:rPr>
              <a:t>».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t="23408" r="52767"/>
          <a:stretch/>
        </p:blipFill>
        <p:spPr>
          <a:xfrm>
            <a:off x="5401998" y="1458139"/>
            <a:ext cx="2865447" cy="1677733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814" y="3704746"/>
            <a:ext cx="2723182" cy="1627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0506" y="3855822"/>
            <a:ext cx="930189" cy="144982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902451" y="5404459"/>
            <a:ext cx="34571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00" dirty="0"/>
              <a:t>Край ты мой </a:t>
            </a:r>
            <a:r>
              <a:rPr lang="ru-RU" sz="900" dirty="0" err="1"/>
              <a:t>Уренский</a:t>
            </a:r>
            <a:r>
              <a:rPr lang="ru-RU" sz="900" dirty="0"/>
              <a:t>, свет в моей судьбе: к 90-летию </a:t>
            </a:r>
            <a:r>
              <a:rPr lang="ru-RU" sz="900" dirty="0" err="1"/>
              <a:t>Уренского</a:t>
            </a:r>
            <a:r>
              <a:rPr lang="ru-RU" sz="900" dirty="0"/>
              <a:t> района. / </a:t>
            </a:r>
            <a:r>
              <a:rPr lang="ru-RU" sz="900" dirty="0" err="1"/>
              <a:t>Авт.текстов</a:t>
            </a:r>
            <a:r>
              <a:rPr lang="ru-RU" sz="900" dirty="0"/>
              <a:t> </a:t>
            </a:r>
            <a:r>
              <a:rPr lang="ru-RU" sz="900" dirty="0" err="1"/>
              <a:t>Семёнова</a:t>
            </a:r>
            <a:r>
              <a:rPr lang="ru-RU" sz="900" dirty="0"/>
              <a:t> А.А., Смирнов А.А., Вайшля С.А.,  Коршунова О., Круглова Н., </a:t>
            </a:r>
            <a:r>
              <a:rPr lang="ru-RU" sz="900" dirty="0" err="1"/>
              <a:t>Изох</a:t>
            </a:r>
            <a:r>
              <a:rPr lang="ru-RU" sz="900" dirty="0"/>
              <a:t> Н.В., </a:t>
            </a:r>
            <a:r>
              <a:rPr lang="ru-RU" sz="900" dirty="0" err="1"/>
              <a:t>Техменева</a:t>
            </a:r>
            <a:r>
              <a:rPr lang="ru-RU" sz="900" dirty="0"/>
              <a:t> С.А.— М.: Столица, 2019. — 260с., </a:t>
            </a:r>
            <a:r>
              <a:rPr lang="ru-RU" sz="900" dirty="0" err="1"/>
              <a:t>фотоил</a:t>
            </a:r>
            <a:r>
              <a:rPr lang="ru-RU" sz="900" dirty="0"/>
              <a:t>..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05647" y="3186006"/>
            <a:ext cx="30850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hlinkClick r:id="rId5"/>
              </a:rPr>
              <a:t>Журавлёва, Т. Голубое топливо стало </a:t>
            </a:r>
            <a:r>
              <a:rPr lang="ru-RU" sz="1200" dirty="0">
                <a:hlinkClick r:id="rId5"/>
              </a:rPr>
              <a:t>р</a:t>
            </a:r>
            <a:r>
              <a:rPr lang="ru-RU" sz="1200" dirty="0" smtClean="0">
                <a:hlinkClick r:id="rId5"/>
              </a:rPr>
              <a:t>еальностью// </a:t>
            </a:r>
            <a:r>
              <a:rPr lang="ru-RU" sz="1200" dirty="0" err="1">
                <a:hlinkClick r:id="rId5"/>
              </a:rPr>
              <a:t>Уренские</a:t>
            </a:r>
            <a:r>
              <a:rPr lang="ru-RU" sz="1200" dirty="0">
                <a:hlinkClick r:id="rId5"/>
              </a:rPr>
              <a:t> вести. – </a:t>
            </a:r>
            <a:r>
              <a:rPr lang="ru-RU" sz="1200" dirty="0" smtClean="0">
                <a:hlinkClick r:id="rId5"/>
              </a:rPr>
              <a:t>2013. </a:t>
            </a:r>
            <a:r>
              <a:rPr lang="ru-RU" sz="1200" dirty="0">
                <a:hlinkClick r:id="rId5"/>
              </a:rPr>
              <a:t>– 6</a:t>
            </a:r>
            <a:r>
              <a:rPr lang="ru-RU" sz="1200" dirty="0" smtClean="0">
                <a:hlinkClick r:id="rId5"/>
              </a:rPr>
              <a:t> сент. </a:t>
            </a:r>
            <a:r>
              <a:rPr lang="ru-RU" sz="1200" dirty="0">
                <a:hlinkClick r:id="rId5"/>
              </a:rPr>
              <a:t>(№</a:t>
            </a:r>
            <a:r>
              <a:rPr lang="ru-RU" sz="1200" dirty="0" smtClean="0">
                <a:hlinkClick r:id="rId5"/>
              </a:rPr>
              <a:t>100). </a:t>
            </a:r>
            <a:r>
              <a:rPr lang="ru-RU" sz="1200" dirty="0">
                <a:hlinkClick r:id="rId5"/>
              </a:rPr>
              <a:t>– </a:t>
            </a:r>
            <a:r>
              <a:rPr lang="ru-RU" sz="1200" dirty="0" smtClean="0">
                <a:hlinkClick r:id="rId5"/>
              </a:rPr>
              <a:t>С.4. </a:t>
            </a:r>
            <a:r>
              <a:rPr lang="ru-RU" sz="1200" dirty="0">
                <a:hlinkClick r:id="rId5"/>
              </a:rPr>
              <a:t>– (Общество).</a:t>
            </a:r>
            <a:endParaRPr lang="ru-RU" sz="1200" dirty="0"/>
          </a:p>
        </p:txBody>
      </p:sp>
      <p:sp>
        <p:nvSpPr>
          <p:cNvPr id="10" name="Управляющая кнопка: назад 9">
            <a:hlinkClick r:id="rId6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21362"/>
      </p:ext>
    </p:extLst>
  </p:cSld>
  <p:clrMapOvr>
    <a:masterClrMapping/>
  </p:clrMapOvr>
  <p:transition spd="med">
    <p:pull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495" y="647759"/>
            <a:ext cx="7055855" cy="830167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2013 </a:t>
            </a:r>
            <a:r>
              <a:rPr lang="ru-RU" sz="3600" b="1" dirty="0" smtClean="0">
                <a:solidFill>
                  <a:srgbClr val="FF0000"/>
                </a:solidFill>
              </a:rPr>
              <a:t>год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7507" y="2187131"/>
            <a:ext cx="4009852" cy="2937762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dirty="0" smtClean="0">
                <a:solidFill>
                  <a:srgbClr val="002060"/>
                </a:solidFill>
              </a:rPr>
              <a:t>Детский сад «Парус»  - это современный центр развития ребенка  с тёплыми уютными помещениями,  красиво украшенным музыкальным залом, оборудованным в соответствии с требованиями современного дизайна, с зимним садом, спортивным залом, с бассейном.   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797" y="1377884"/>
            <a:ext cx="4023184" cy="320100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61238" y="1436522"/>
            <a:ext cx="34981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Открыт центр развития ребенка - детский сад «Парус»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76177" y="150901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84650" y="4748160"/>
            <a:ext cx="348747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3"/>
              </a:rPr>
              <a:t>Вайшля, С. «Парус» света и добра // </a:t>
            </a:r>
            <a:r>
              <a:rPr lang="ru-RU" sz="1100" dirty="0" err="1">
                <a:hlinkClick r:id="rId3"/>
              </a:rPr>
              <a:t>Уренские</a:t>
            </a:r>
            <a:r>
              <a:rPr lang="ru-RU" sz="1100" dirty="0">
                <a:hlinkClick r:id="rId3"/>
              </a:rPr>
              <a:t> вести. – 2013. – </a:t>
            </a:r>
            <a:r>
              <a:rPr lang="ru-RU" sz="1100" dirty="0" smtClean="0">
                <a:hlinkClick r:id="rId3"/>
              </a:rPr>
              <a:t>19 марта </a:t>
            </a:r>
            <a:r>
              <a:rPr lang="ru-RU" sz="1100" dirty="0">
                <a:hlinkClick r:id="rId3"/>
              </a:rPr>
              <a:t>(</a:t>
            </a:r>
            <a:r>
              <a:rPr lang="ru-RU" sz="1100" dirty="0" smtClean="0">
                <a:hlinkClick r:id="rId3"/>
              </a:rPr>
              <a:t>№</a:t>
            </a:r>
            <a:r>
              <a:rPr lang="ru-RU" sz="1100" dirty="0">
                <a:hlinkClick r:id="rId3"/>
              </a:rPr>
              <a:t>3</a:t>
            </a:r>
            <a:r>
              <a:rPr lang="ru-RU" sz="1100" dirty="0" smtClean="0">
                <a:hlinkClick r:id="rId3"/>
              </a:rPr>
              <a:t>0</a:t>
            </a:r>
            <a:r>
              <a:rPr lang="ru-RU" sz="1100" dirty="0">
                <a:hlinkClick r:id="rId3"/>
              </a:rPr>
              <a:t>). – </a:t>
            </a:r>
            <a:r>
              <a:rPr lang="ru-RU" sz="1100" dirty="0" smtClean="0">
                <a:hlinkClick r:id="rId3"/>
              </a:rPr>
              <a:t>С.3. </a:t>
            </a:r>
            <a:r>
              <a:rPr lang="ru-RU" sz="1100" dirty="0">
                <a:hlinkClick r:id="rId3"/>
              </a:rPr>
              <a:t>– (Общество</a:t>
            </a:r>
            <a:r>
              <a:rPr lang="ru-RU" sz="1100" dirty="0" smtClean="0">
                <a:hlinkClick r:id="rId3"/>
              </a:rPr>
              <a:t>) (Образование).</a:t>
            </a:r>
            <a:endParaRPr lang="ru-RU" sz="11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784650" y="5437052"/>
            <a:ext cx="348747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/>
              <a:t>Воспитываем вместе // </a:t>
            </a:r>
            <a:r>
              <a:rPr lang="ru-RU" sz="1100" dirty="0" err="1"/>
              <a:t>Уренские</a:t>
            </a:r>
            <a:r>
              <a:rPr lang="ru-RU" sz="1100" dirty="0"/>
              <a:t> вести. – </a:t>
            </a:r>
            <a:r>
              <a:rPr lang="ru-RU" sz="1100" dirty="0" smtClean="0"/>
              <a:t>2014. </a:t>
            </a:r>
            <a:r>
              <a:rPr lang="ru-RU" sz="1100" dirty="0"/>
              <a:t>– </a:t>
            </a:r>
            <a:r>
              <a:rPr lang="ru-RU" sz="1100" dirty="0" smtClean="0"/>
              <a:t>21 авг.  </a:t>
            </a:r>
            <a:r>
              <a:rPr lang="ru-RU" sz="1100" dirty="0"/>
              <a:t>(</a:t>
            </a:r>
            <a:r>
              <a:rPr lang="ru-RU" sz="1100" dirty="0" smtClean="0"/>
              <a:t>№84). </a:t>
            </a:r>
            <a:r>
              <a:rPr lang="ru-RU" sz="1100" dirty="0"/>
              <a:t>– </a:t>
            </a:r>
            <a:r>
              <a:rPr lang="ru-RU" sz="1100" dirty="0" smtClean="0"/>
              <a:t>С.2. –(</a:t>
            </a:r>
            <a:r>
              <a:rPr lang="ru-RU" sz="1100" dirty="0"/>
              <a:t>Образование).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69851" y="5118205"/>
            <a:ext cx="378519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/>
              <a:t>Виноградова, Елена Один день в «Парусе» </a:t>
            </a:r>
            <a:r>
              <a:rPr lang="ru-RU" sz="1100" dirty="0"/>
              <a:t>// </a:t>
            </a:r>
            <a:r>
              <a:rPr lang="ru-RU" sz="1100" dirty="0" err="1"/>
              <a:t>Уренские</a:t>
            </a:r>
            <a:r>
              <a:rPr lang="ru-RU" sz="1100" dirty="0"/>
              <a:t> вести. – </a:t>
            </a:r>
            <a:r>
              <a:rPr lang="ru-RU" sz="1100" dirty="0" smtClean="0"/>
              <a:t>2018. </a:t>
            </a:r>
            <a:r>
              <a:rPr lang="ru-RU" sz="1100" dirty="0"/>
              <a:t>– </a:t>
            </a:r>
            <a:r>
              <a:rPr lang="ru-RU" sz="1100" dirty="0" smtClean="0"/>
              <a:t>16 </a:t>
            </a:r>
            <a:r>
              <a:rPr lang="ru-RU" sz="1100" dirty="0" err="1" smtClean="0"/>
              <a:t>нояб</a:t>
            </a:r>
            <a:r>
              <a:rPr lang="ru-RU" sz="1100" dirty="0" smtClean="0"/>
              <a:t>. </a:t>
            </a:r>
            <a:r>
              <a:rPr lang="ru-RU" sz="1100" dirty="0"/>
              <a:t>(</a:t>
            </a:r>
            <a:r>
              <a:rPr lang="ru-RU" sz="1100" dirty="0" smtClean="0"/>
              <a:t>№86). </a:t>
            </a:r>
            <a:r>
              <a:rPr lang="ru-RU" sz="1100" dirty="0"/>
              <a:t>– С.3. – (Общество</a:t>
            </a:r>
            <a:r>
              <a:rPr lang="ru-RU" sz="1100" dirty="0" smtClean="0"/>
              <a:t>).</a:t>
            </a:r>
            <a:endParaRPr lang="ru-RU" sz="1100" dirty="0"/>
          </a:p>
        </p:txBody>
      </p:sp>
      <p:sp>
        <p:nvSpPr>
          <p:cNvPr id="11" name="Управляющая кнопка: назад 10">
            <a:hlinkClick r:id="rId4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39253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6331" y="958586"/>
            <a:ext cx="7201939" cy="350347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2014 год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7935" y="1517280"/>
            <a:ext cx="3274828" cy="24079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29200" y="3776262"/>
            <a:ext cx="337052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3"/>
              </a:rPr>
              <a:t>Смирнова, Ирина.  Документы – без лишней волокиты // </a:t>
            </a:r>
            <a:r>
              <a:rPr lang="ru-RU" sz="1100" dirty="0" err="1">
                <a:hlinkClick r:id="rId3"/>
              </a:rPr>
              <a:t>Уренские</a:t>
            </a:r>
            <a:r>
              <a:rPr lang="ru-RU" sz="1100" dirty="0">
                <a:hlinkClick r:id="rId3"/>
              </a:rPr>
              <a:t> вести. – </a:t>
            </a:r>
            <a:r>
              <a:rPr lang="ru-RU" sz="1100" dirty="0" smtClean="0">
                <a:hlinkClick r:id="rId3"/>
              </a:rPr>
              <a:t>2019. </a:t>
            </a:r>
            <a:r>
              <a:rPr lang="ru-RU" sz="1100" dirty="0">
                <a:hlinkClick r:id="rId3"/>
              </a:rPr>
              <a:t>– </a:t>
            </a:r>
            <a:r>
              <a:rPr lang="ru-RU" sz="1100" dirty="0" smtClean="0">
                <a:hlinkClick r:id="rId3"/>
              </a:rPr>
              <a:t>14 окт. </a:t>
            </a:r>
            <a:r>
              <a:rPr lang="ru-RU" sz="1100" dirty="0">
                <a:hlinkClick r:id="rId3"/>
              </a:rPr>
              <a:t>(</a:t>
            </a:r>
            <a:r>
              <a:rPr lang="ru-RU" sz="1100" dirty="0" smtClean="0">
                <a:hlinkClick r:id="rId3"/>
              </a:rPr>
              <a:t>№78). </a:t>
            </a:r>
            <a:r>
              <a:rPr lang="ru-RU" sz="1100" dirty="0">
                <a:hlinkClick r:id="rId3"/>
              </a:rPr>
              <a:t>– С.3. – (Общество</a:t>
            </a:r>
            <a:r>
              <a:rPr lang="ru-RU" sz="1100" dirty="0" smtClean="0">
                <a:hlinkClick r:id="rId3"/>
              </a:rPr>
              <a:t>).</a:t>
            </a:r>
            <a:endParaRPr lang="ru-RU" sz="11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965404" y="4466527"/>
            <a:ext cx="3359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Журавлёва, Т.  За услугами – в МФЦ </a:t>
            </a:r>
            <a:r>
              <a:rPr lang="ru-RU" sz="1200" dirty="0"/>
              <a:t>// </a:t>
            </a:r>
            <a:r>
              <a:rPr lang="ru-RU" sz="1200" dirty="0" err="1"/>
              <a:t>Уренские</a:t>
            </a:r>
            <a:r>
              <a:rPr lang="ru-RU" sz="1200" dirty="0"/>
              <a:t> вести. – </a:t>
            </a:r>
            <a:r>
              <a:rPr lang="ru-RU" sz="1200" dirty="0" smtClean="0"/>
              <a:t>2015. </a:t>
            </a:r>
            <a:r>
              <a:rPr lang="ru-RU" sz="1200" dirty="0"/>
              <a:t>– </a:t>
            </a:r>
            <a:r>
              <a:rPr lang="ru-RU" sz="1200" dirty="0" smtClean="0"/>
              <a:t>27 июня </a:t>
            </a:r>
            <a:r>
              <a:rPr lang="ru-RU" sz="1200" dirty="0"/>
              <a:t>(</a:t>
            </a:r>
            <a:r>
              <a:rPr lang="ru-RU" sz="1200" dirty="0" smtClean="0"/>
              <a:t>№44). </a:t>
            </a:r>
            <a:r>
              <a:rPr lang="ru-RU" sz="1200" dirty="0"/>
              <a:t>– С.3. – (Общество).</a:t>
            </a:r>
          </a:p>
        </p:txBody>
      </p:sp>
      <p:sp>
        <p:nvSpPr>
          <p:cNvPr id="9" name="Управляющая кнопка: назад 8">
            <a:hlinkClick r:id="rId4" action="ppaction://hlinksldjump" highlightClick="1"/>
          </p:cNvPr>
          <p:cNvSpPr/>
          <p:nvPr/>
        </p:nvSpPr>
        <p:spPr>
          <a:xfrm>
            <a:off x="180304" y="608756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44279" y="143486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 В Урене открыт Многофункциональный центр.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914400" y="2243217"/>
            <a:ext cx="391278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2060"/>
                </a:solidFill>
              </a:rPr>
              <a:t>МФЦ оказывает как муниципальные так и государственные услуги, обеспечивает взаимодействие между представителями исполнительной власти и гражданами. Многофункциональный центр позволяет получить множество услуг в одном месте, быстро, и в удобное  время.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64398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7386" y="785017"/>
            <a:ext cx="4178595" cy="586584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2015 год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0495" y="1478080"/>
            <a:ext cx="4846537" cy="4518682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12 </a:t>
            </a:r>
            <a:r>
              <a:rPr lang="ru-RU" sz="1800" b="1" dirty="0">
                <a:solidFill>
                  <a:srgbClr val="002060"/>
                </a:solidFill>
              </a:rPr>
              <a:t>января 2015 года </a:t>
            </a:r>
            <a:r>
              <a:rPr lang="ru-RU" sz="1800" b="1" dirty="0" smtClean="0">
                <a:solidFill>
                  <a:srgbClr val="002060"/>
                </a:solidFill>
              </a:rPr>
              <a:t> открылся ГБПОУ «</a:t>
            </a:r>
            <a:r>
              <a:rPr lang="ru-RU" sz="1800" b="1" dirty="0" err="1" smtClean="0">
                <a:solidFill>
                  <a:srgbClr val="002060"/>
                </a:solidFill>
              </a:rPr>
              <a:t>Уренский</a:t>
            </a:r>
            <a:r>
              <a:rPr lang="ru-RU" sz="1800" b="1" dirty="0" smtClean="0">
                <a:solidFill>
                  <a:srgbClr val="002060"/>
                </a:solidFill>
              </a:rPr>
              <a:t> индустриально-энергетический техникум». 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endParaRPr lang="ru-RU" sz="1100" b="1" dirty="0" smtClean="0">
              <a:solidFill>
                <a:srgbClr val="002060"/>
              </a:solidFill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700" dirty="0" smtClean="0">
                <a:solidFill>
                  <a:srgbClr val="002060"/>
                </a:solidFill>
              </a:rPr>
              <a:t>С </a:t>
            </a:r>
            <a:r>
              <a:rPr lang="ru-RU" sz="1700" dirty="0">
                <a:solidFill>
                  <a:srgbClr val="002060"/>
                </a:solidFill>
              </a:rPr>
              <a:t>этого времени началась новая страница </a:t>
            </a:r>
            <a:r>
              <a:rPr lang="ru-RU" sz="1700" dirty="0" smtClean="0">
                <a:solidFill>
                  <a:srgbClr val="002060"/>
                </a:solidFill>
              </a:rPr>
              <a:t>в летописи </a:t>
            </a:r>
            <a:r>
              <a:rPr lang="ru-RU" sz="1700" dirty="0">
                <a:solidFill>
                  <a:srgbClr val="002060"/>
                </a:solidFill>
              </a:rPr>
              <a:t>учебного заведения. </a:t>
            </a:r>
            <a:r>
              <a:rPr lang="ru-RU" sz="1700" dirty="0" smtClean="0">
                <a:solidFill>
                  <a:srgbClr val="002060"/>
                </a:solidFill>
              </a:rPr>
              <a:t>В настоящее время контингент обучающихся в техникуме составляет 613 человек по 16 специальностям и профессиям СПО.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ru-RU" sz="1100" dirty="0" smtClean="0">
              <a:solidFill>
                <a:srgbClr val="002060"/>
              </a:solidFill>
            </a:endParaRP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700" b="1" dirty="0" smtClean="0">
                <a:solidFill>
                  <a:srgbClr val="002060"/>
                </a:solidFill>
              </a:rPr>
              <a:t>Яркой страницей в жизни города стало открытие </a:t>
            </a:r>
            <a:r>
              <a:rPr lang="ru-RU" sz="1700" b="1" dirty="0" err="1" smtClean="0">
                <a:solidFill>
                  <a:srgbClr val="002060"/>
                </a:solidFill>
              </a:rPr>
              <a:t>ресторанно</a:t>
            </a:r>
            <a:r>
              <a:rPr lang="ru-RU" sz="1700" b="1" dirty="0" err="1">
                <a:solidFill>
                  <a:srgbClr val="002060"/>
                </a:solidFill>
              </a:rPr>
              <a:t>-</a:t>
            </a:r>
            <a:r>
              <a:rPr lang="ru-RU" sz="1700" b="1" dirty="0" err="1" smtClean="0">
                <a:solidFill>
                  <a:srgbClr val="002060"/>
                </a:solidFill>
              </a:rPr>
              <a:t>гостиничного</a:t>
            </a:r>
            <a:r>
              <a:rPr lang="ru-RU" sz="1700" b="1" dirty="0" smtClean="0">
                <a:solidFill>
                  <a:srgbClr val="002060"/>
                </a:solidFill>
              </a:rPr>
              <a:t> комплекса </a:t>
            </a:r>
            <a:r>
              <a:rPr lang="ru-RU" sz="1700" b="1" dirty="0">
                <a:solidFill>
                  <a:srgbClr val="002060"/>
                </a:solidFill>
              </a:rPr>
              <a:t>«София</a:t>
            </a:r>
            <a:r>
              <a:rPr lang="ru-RU" sz="1700" b="1" dirty="0" smtClean="0">
                <a:solidFill>
                  <a:srgbClr val="002060"/>
                </a:solidFill>
              </a:rPr>
              <a:t>».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endParaRPr lang="ru-RU" sz="1100" b="1" dirty="0" smtClean="0">
              <a:solidFill>
                <a:srgbClr val="002060"/>
              </a:solidFill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700" dirty="0" smtClean="0">
                <a:solidFill>
                  <a:srgbClr val="002060"/>
                </a:solidFill>
              </a:rPr>
              <a:t>В </a:t>
            </a:r>
            <a:r>
              <a:rPr lang="ru-RU" sz="1700" dirty="0">
                <a:solidFill>
                  <a:srgbClr val="002060"/>
                </a:solidFill>
              </a:rPr>
              <a:t>комплекс входят: гостиница с </a:t>
            </a:r>
            <a:r>
              <a:rPr lang="ru-RU" sz="1700" dirty="0" smtClean="0">
                <a:solidFill>
                  <a:srgbClr val="002060"/>
                </a:solidFill>
              </a:rPr>
              <a:t>номерами «Стандарт</a:t>
            </a:r>
            <a:r>
              <a:rPr lang="ru-RU" sz="1700" dirty="0">
                <a:solidFill>
                  <a:srgbClr val="002060"/>
                </a:solidFill>
              </a:rPr>
              <a:t>» и «Люкс», ресторан с русской, европейской, японской и авторской кухней, конференц зал на 80 персон, VIP-зал с караоке на 10 персон, летняя веранда и современная детская площадка.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911" y="1300731"/>
            <a:ext cx="3106711" cy="2091055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409" y="3929062"/>
            <a:ext cx="2779713" cy="173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409" y="4901609"/>
            <a:ext cx="813108" cy="1148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443517" y="5471571"/>
            <a:ext cx="20414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/>
              <a:t>Энциклопедия Урень-края ; сост., ред. и оформитель В.М. Киселев. — 5-е изд. (</a:t>
            </a:r>
            <a:r>
              <a:rPr lang="ru-RU" sz="800" dirty="0" err="1"/>
              <a:t>испр</a:t>
            </a:r>
            <a:r>
              <a:rPr lang="ru-RU" sz="800" dirty="0"/>
              <a:t>. и доп.). — </a:t>
            </a:r>
            <a:r>
              <a:rPr lang="ru-RU" sz="800" dirty="0" err="1"/>
              <a:t>Н.Новгород</a:t>
            </a:r>
            <a:r>
              <a:rPr lang="ru-RU" sz="800" dirty="0"/>
              <a:t> : Печатная мастерская «Радонеж», 2022. — 254 с. : ил., </a:t>
            </a:r>
            <a:r>
              <a:rPr lang="ru-RU" sz="800" dirty="0" err="1"/>
              <a:t>портр</a:t>
            </a:r>
            <a:r>
              <a:rPr lang="ru-RU" sz="800" dirty="0"/>
              <a:t>..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466911" y="3328898"/>
            <a:ext cx="284774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5"/>
              </a:rPr>
              <a:t>Журавлёва, Татьяна.  Добро пожаловать в техникум!// </a:t>
            </a:r>
            <a:r>
              <a:rPr lang="ru-RU" sz="1100" dirty="0" err="1" smtClean="0">
                <a:hlinkClick r:id="rId5"/>
              </a:rPr>
              <a:t>Уренские</a:t>
            </a:r>
            <a:r>
              <a:rPr lang="ru-RU" sz="1100" dirty="0" smtClean="0">
                <a:hlinkClick r:id="rId5"/>
              </a:rPr>
              <a:t> вести. – 2015. – 14 сент. (№64). – С.3. – (Образование).</a:t>
            </a:r>
            <a:endParaRPr lang="ru-RU" sz="1100" dirty="0"/>
          </a:p>
        </p:txBody>
      </p:sp>
      <p:sp>
        <p:nvSpPr>
          <p:cNvPr id="9" name="Управляющая кнопка: назад 8">
            <a:hlinkClick r:id="rId6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229103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9013" y="940832"/>
            <a:ext cx="6027331" cy="70721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2016 год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1935" y="2506109"/>
            <a:ext cx="4358020" cy="360761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Кинозал </a:t>
            </a:r>
            <a:r>
              <a:rPr lang="ru-RU" sz="1800" dirty="0">
                <a:solidFill>
                  <a:srgbClr val="002060"/>
                </a:solidFill>
              </a:rPr>
              <a:t>оборудован большим зрительным залом, </a:t>
            </a:r>
            <a:r>
              <a:rPr lang="ru-RU" sz="1800" dirty="0" smtClean="0">
                <a:solidFill>
                  <a:srgbClr val="002060"/>
                </a:solidFill>
              </a:rPr>
              <a:t>вмещающим </a:t>
            </a:r>
            <a:r>
              <a:rPr lang="ru-RU" sz="1800" dirty="0">
                <a:solidFill>
                  <a:srgbClr val="002060"/>
                </a:solidFill>
              </a:rPr>
              <a:t>одновременно 300 зрителей, а фильмы транслируются на большом </a:t>
            </a:r>
            <a:r>
              <a:rPr lang="ru-RU" sz="1800" dirty="0" smtClean="0">
                <a:solidFill>
                  <a:srgbClr val="002060"/>
                </a:solidFill>
              </a:rPr>
              <a:t>экране 9х5 </a:t>
            </a:r>
            <a:r>
              <a:rPr lang="ru-RU" sz="1800" dirty="0">
                <a:solidFill>
                  <a:srgbClr val="002060"/>
                </a:solidFill>
              </a:rPr>
              <a:t>метров. В кинозале установлено современное </a:t>
            </a:r>
            <a:r>
              <a:rPr lang="ru-RU" sz="1800" dirty="0" smtClean="0">
                <a:solidFill>
                  <a:srgbClr val="002060"/>
                </a:solidFill>
              </a:rPr>
              <a:t>оборудование</a:t>
            </a:r>
            <a:r>
              <a:rPr lang="ru-RU" sz="1800" dirty="0">
                <a:solidFill>
                  <a:srgbClr val="002060"/>
                </a:solidFill>
              </a:rPr>
              <a:t>, позволяющее погружаться в фильм и почувствовать </a:t>
            </a:r>
            <a:r>
              <a:rPr lang="ru-RU" sz="1800" dirty="0" smtClean="0">
                <a:solidFill>
                  <a:srgbClr val="002060"/>
                </a:solidFill>
              </a:rPr>
              <a:t>иллюзию </a:t>
            </a:r>
            <a:r>
              <a:rPr lang="ru-RU" sz="1800" dirty="0">
                <a:solidFill>
                  <a:srgbClr val="002060"/>
                </a:solidFill>
              </a:rPr>
              <a:t>участия в событиях фильма, благодаря не только </a:t>
            </a:r>
            <a:r>
              <a:rPr lang="ru-RU" sz="1800" dirty="0" smtClean="0">
                <a:solidFill>
                  <a:srgbClr val="002060"/>
                </a:solidFill>
              </a:rPr>
              <a:t>качественному </a:t>
            </a:r>
            <a:r>
              <a:rPr lang="ru-RU" sz="1800" dirty="0">
                <a:solidFill>
                  <a:srgbClr val="002060"/>
                </a:solidFill>
              </a:rPr>
              <a:t>изображению, но и потрясающим акустическим </a:t>
            </a:r>
            <a:r>
              <a:rPr lang="ru-RU" sz="1800" dirty="0" smtClean="0">
                <a:solidFill>
                  <a:srgbClr val="002060"/>
                </a:solidFill>
              </a:rPr>
              <a:t>эффектам</a:t>
            </a:r>
            <a:r>
              <a:rPr lang="ru-RU" sz="1800" dirty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577" y="925031"/>
            <a:ext cx="1514587" cy="151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833" y="2528373"/>
            <a:ext cx="2534093" cy="1900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541168" y="4604748"/>
            <a:ext cx="270742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hlinkClick r:id="rId4"/>
              </a:rPr>
              <a:t>Современный кинотеатр откроется к Новому году в </a:t>
            </a:r>
            <a:r>
              <a:rPr lang="ru-RU" sz="1100" dirty="0" smtClean="0">
                <a:hlinkClick r:id="rId4"/>
              </a:rPr>
              <a:t>Урене // Нижегородская правда . </a:t>
            </a:r>
            <a:r>
              <a:rPr lang="ru-RU" sz="1100" dirty="0">
                <a:hlinkClick r:id="rId4"/>
              </a:rPr>
              <a:t>– </a:t>
            </a:r>
            <a:r>
              <a:rPr lang="ru-RU" sz="1100" dirty="0" smtClean="0">
                <a:hlinkClick r:id="rId4"/>
              </a:rPr>
              <a:t>2016. </a:t>
            </a:r>
            <a:r>
              <a:rPr lang="ru-RU" sz="1100" dirty="0">
                <a:hlinkClick r:id="rId4"/>
              </a:rPr>
              <a:t>– </a:t>
            </a:r>
            <a:r>
              <a:rPr lang="ru-RU" sz="1100" dirty="0" smtClean="0">
                <a:hlinkClick r:id="rId4"/>
              </a:rPr>
              <a:t>12 дек. </a:t>
            </a:r>
            <a:endParaRPr lang="ru-RU" sz="1100" dirty="0"/>
          </a:p>
        </p:txBody>
      </p:sp>
      <p:sp>
        <p:nvSpPr>
          <p:cNvPr id="7" name="Управляющая кнопка: назад 6">
            <a:hlinkClick r:id="rId5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829339" y="143624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29 декабря 2016 года открыл свои двери перед горожанами </a:t>
            </a:r>
            <a:r>
              <a:rPr lang="ru-RU" b="1" dirty="0" err="1" smtClean="0">
                <a:solidFill>
                  <a:srgbClr val="002060"/>
                </a:solidFill>
              </a:rPr>
              <a:t>Уренский</a:t>
            </a:r>
            <a:r>
              <a:rPr lang="ru-RU" b="1" dirty="0" smtClean="0">
                <a:solidFill>
                  <a:srgbClr val="002060"/>
                </a:solidFill>
              </a:rPr>
              <a:t> кинозал в обновленном современном виде.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1571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3320" y="680816"/>
            <a:ext cx="2870791" cy="90343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2018 год 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3709" y="1868155"/>
            <a:ext cx="4602569" cy="348002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Долгожданным </a:t>
            </a:r>
            <a:r>
              <a:rPr lang="ru-RU" sz="1800" dirty="0">
                <a:solidFill>
                  <a:srgbClr val="002060"/>
                </a:solidFill>
              </a:rPr>
              <a:t>событием, приуроченным к 45-летию города, стала церемония открытия нового здания Дома ремёсел. Необычный сказочный терем гостеприимно распахнул свои двери перед желанными гостями</a:t>
            </a:r>
            <a:r>
              <a:rPr lang="ru-RU" sz="1800" dirty="0" smtClean="0">
                <a:solidFill>
                  <a:srgbClr val="00206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В церемонии открытия Дома ремесел приняли участие: Губернатор Нижегородской области Г.Никитин, заместитель председателя Законодательного собрания области А.Ф. Табачников, Заслуженный артист РСФСР, народный артист России Н.Д. </a:t>
            </a:r>
            <a:r>
              <a:rPr lang="ru-RU" sz="1800" dirty="0" err="1" smtClean="0">
                <a:solidFill>
                  <a:srgbClr val="002060"/>
                </a:solidFill>
              </a:rPr>
              <a:t>Чиндяйкин</a:t>
            </a:r>
            <a:r>
              <a:rPr lang="ru-RU" sz="1800" dirty="0" smtClean="0">
                <a:solidFill>
                  <a:srgbClr val="002060"/>
                </a:solidFill>
              </a:rPr>
              <a:t>. </a:t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84251" y="1307551"/>
            <a:ext cx="63689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Год 45-летия города Уреня.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638" y="1799845"/>
            <a:ext cx="2831087" cy="2123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50605" y="5072582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 smtClean="0">
                <a:hlinkClick r:id="rId3"/>
              </a:rPr>
              <a:t>Потехин, Леонид. Первые шаги // </a:t>
            </a:r>
            <a:r>
              <a:rPr lang="ru-RU" sz="1100" dirty="0" err="1" smtClean="0">
                <a:hlinkClick r:id="rId3"/>
              </a:rPr>
              <a:t>Уренские</a:t>
            </a:r>
            <a:r>
              <a:rPr lang="ru-RU" sz="1100" dirty="0" smtClean="0">
                <a:hlinkClick r:id="rId3"/>
              </a:rPr>
              <a:t> вести. </a:t>
            </a:r>
            <a:r>
              <a:rPr lang="ru-RU" sz="1100" dirty="0">
                <a:hlinkClick r:id="rId3"/>
              </a:rPr>
              <a:t>– </a:t>
            </a:r>
            <a:r>
              <a:rPr lang="ru-RU" sz="1100" dirty="0" smtClean="0">
                <a:hlinkClick r:id="rId3"/>
              </a:rPr>
              <a:t>2018. </a:t>
            </a:r>
            <a:r>
              <a:rPr lang="ru-RU" sz="1100" dirty="0">
                <a:hlinkClick r:id="rId3"/>
              </a:rPr>
              <a:t>– </a:t>
            </a:r>
            <a:r>
              <a:rPr lang="ru-RU" sz="1100" dirty="0" smtClean="0">
                <a:hlinkClick r:id="rId3"/>
              </a:rPr>
              <a:t>29 июня (№46). – С.3. – (Общество).</a:t>
            </a:r>
            <a:endParaRPr lang="ru-RU" sz="11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50605" y="5512996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 smtClean="0">
                <a:hlinkClick r:id="rId4"/>
              </a:rPr>
              <a:t>Горишный, В.Я. Город должен быть молодым / беседовал Александр </a:t>
            </a:r>
            <a:r>
              <a:rPr lang="ru-RU" sz="1100" dirty="0" err="1" smtClean="0">
                <a:hlinkClick r:id="rId4"/>
              </a:rPr>
              <a:t>Реунов</a:t>
            </a:r>
            <a:r>
              <a:rPr lang="ru-RU" sz="1100" dirty="0" smtClean="0">
                <a:hlinkClick r:id="rId4"/>
              </a:rPr>
              <a:t> // </a:t>
            </a:r>
            <a:r>
              <a:rPr lang="ru-RU" sz="1100" dirty="0" err="1">
                <a:hlinkClick r:id="rId4"/>
              </a:rPr>
              <a:t>Уренские</a:t>
            </a:r>
            <a:r>
              <a:rPr lang="ru-RU" sz="1100" dirty="0">
                <a:hlinkClick r:id="rId4"/>
              </a:rPr>
              <a:t> вести. – 2018. – 3</a:t>
            </a:r>
            <a:r>
              <a:rPr lang="ru-RU" sz="1100" dirty="0" smtClean="0">
                <a:hlinkClick r:id="rId4"/>
              </a:rPr>
              <a:t> авг. </a:t>
            </a:r>
            <a:r>
              <a:rPr lang="ru-RU" sz="1100" dirty="0">
                <a:hlinkClick r:id="rId4"/>
              </a:rPr>
              <a:t>(</a:t>
            </a:r>
            <a:r>
              <a:rPr lang="ru-RU" sz="1100" dirty="0" smtClean="0">
                <a:hlinkClick r:id="rId4"/>
              </a:rPr>
              <a:t>№56</a:t>
            </a:r>
            <a:r>
              <a:rPr lang="ru-RU" sz="1100" dirty="0">
                <a:hlinkClick r:id="rId4"/>
              </a:rPr>
              <a:t>). – С.3. – (Общество).</a:t>
            </a:r>
            <a:endParaRPr lang="ru-RU" sz="1100" dirty="0"/>
          </a:p>
        </p:txBody>
      </p:sp>
      <p:sp>
        <p:nvSpPr>
          <p:cNvPr id="9" name="Управляющая кнопка: назад 8">
            <a:hlinkClick r:id="rId5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7" descr="C:\Users\1\Desktop\izobrazhenie-17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12015" y="4062614"/>
            <a:ext cx="2817586" cy="18736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1761387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3136" y="644886"/>
            <a:ext cx="7218565" cy="70696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2019 </a:t>
            </a:r>
            <a:r>
              <a:rPr lang="ru-RU" sz="4000" b="1" dirty="0">
                <a:solidFill>
                  <a:srgbClr val="FF0000"/>
                </a:solidFill>
              </a:rPr>
              <a:t>год 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2446" y="2389150"/>
            <a:ext cx="4241060" cy="25975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Ее открытие состоялось 1 </a:t>
            </a:r>
            <a:r>
              <a:rPr lang="ru-RU" sz="1800" dirty="0">
                <a:solidFill>
                  <a:srgbClr val="002060"/>
                </a:solidFill>
              </a:rPr>
              <a:t>октября 2019 </a:t>
            </a:r>
            <a:r>
              <a:rPr lang="ru-RU" sz="1800" dirty="0" smtClean="0">
                <a:solidFill>
                  <a:srgbClr val="002060"/>
                </a:solidFill>
              </a:rPr>
              <a:t>года.  Площадь </a:t>
            </a:r>
            <a:r>
              <a:rPr lang="ru-RU" sz="1800" dirty="0">
                <a:solidFill>
                  <a:srgbClr val="002060"/>
                </a:solidFill>
              </a:rPr>
              <a:t>благоустроили в рамках </a:t>
            </a:r>
            <a:r>
              <a:rPr lang="ru-RU" sz="1800" dirty="0" smtClean="0">
                <a:solidFill>
                  <a:srgbClr val="002060"/>
                </a:solidFill>
              </a:rPr>
              <a:t>федеральной </a:t>
            </a:r>
            <a:r>
              <a:rPr lang="ru-RU" sz="1800" dirty="0">
                <a:solidFill>
                  <a:srgbClr val="002060"/>
                </a:solidFill>
              </a:rPr>
              <a:t>программы «Формирование комфортной городской </a:t>
            </a:r>
            <a:r>
              <a:rPr lang="ru-RU" sz="1800" dirty="0" smtClean="0">
                <a:solidFill>
                  <a:srgbClr val="002060"/>
                </a:solidFill>
              </a:rPr>
              <a:t>среды</a:t>
            </a:r>
            <a:r>
              <a:rPr lang="ru-RU" sz="1800" dirty="0">
                <a:solidFill>
                  <a:srgbClr val="002060"/>
                </a:solidFill>
              </a:rPr>
              <a:t>» национального проекта «Жилье и городская среда». 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Пространство </a:t>
            </a:r>
            <a:r>
              <a:rPr lang="ru-RU" sz="1800" dirty="0">
                <a:solidFill>
                  <a:srgbClr val="002060"/>
                </a:solidFill>
              </a:rPr>
              <a:t>получилось </a:t>
            </a:r>
            <a:r>
              <a:rPr lang="ru-RU" sz="1800" dirty="0" smtClean="0">
                <a:solidFill>
                  <a:srgbClr val="002060"/>
                </a:solidFill>
              </a:rPr>
              <a:t>современным, многофункциональным </a:t>
            </a:r>
            <a:r>
              <a:rPr lang="ru-RU" sz="1800" dirty="0">
                <a:solidFill>
                  <a:srgbClr val="002060"/>
                </a:solidFill>
              </a:rPr>
              <a:t>и </a:t>
            </a:r>
            <a:r>
              <a:rPr lang="ru-RU" sz="1800" dirty="0" smtClean="0">
                <a:solidFill>
                  <a:srgbClr val="002060"/>
                </a:solidFill>
              </a:rPr>
              <a:t>интересным.  </a:t>
            </a:r>
            <a:endParaRPr lang="ru-RU" sz="18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1418" y="1350446"/>
            <a:ext cx="3503812" cy="19456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5637" y="3467719"/>
            <a:ext cx="1932599" cy="2066723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248675" y="1266678"/>
            <a:ext cx="301498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Новым шагом в благоустройстве города стала площадь Труда.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0605" y="5465987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smtClean="0">
                <a:hlinkClick r:id="rId4"/>
              </a:rPr>
              <a:t>Уткина, Ольга. «Сохраняем память»// </a:t>
            </a:r>
            <a:r>
              <a:rPr lang="ru-RU" sz="1200" dirty="0" err="1">
                <a:hlinkClick r:id="rId4"/>
              </a:rPr>
              <a:t>Уренские</a:t>
            </a:r>
            <a:r>
              <a:rPr lang="ru-RU" sz="1200" dirty="0">
                <a:hlinkClick r:id="rId4"/>
              </a:rPr>
              <a:t> вести. – </a:t>
            </a:r>
            <a:r>
              <a:rPr lang="ru-RU" sz="1200" dirty="0" smtClean="0">
                <a:hlinkClick r:id="rId4"/>
              </a:rPr>
              <a:t>2021. </a:t>
            </a:r>
            <a:r>
              <a:rPr lang="ru-RU" sz="1200" dirty="0">
                <a:hlinkClick r:id="rId4"/>
              </a:rPr>
              <a:t>– 4</a:t>
            </a:r>
            <a:r>
              <a:rPr lang="ru-RU" sz="1200" dirty="0" smtClean="0">
                <a:hlinkClick r:id="rId4"/>
              </a:rPr>
              <a:t> </a:t>
            </a:r>
            <a:r>
              <a:rPr lang="ru-RU" sz="1200" dirty="0">
                <a:hlinkClick r:id="rId4"/>
              </a:rPr>
              <a:t>июня (№</a:t>
            </a:r>
            <a:r>
              <a:rPr lang="ru-RU" sz="1200" dirty="0" smtClean="0">
                <a:hlinkClick r:id="rId4"/>
              </a:rPr>
              <a:t>40). </a:t>
            </a:r>
            <a:r>
              <a:rPr lang="ru-RU" sz="1200" dirty="0">
                <a:hlinkClick r:id="rId4"/>
              </a:rPr>
              <a:t>– </a:t>
            </a:r>
            <a:r>
              <a:rPr lang="ru-RU" sz="1200" dirty="0" smtClean="0">
                <a:hlinkClick r:id="rId4"/>
              </a:rPr>
              <a:t>С.2. </a:t>
            </a:r>
            <a:r>
              <a:rPr lang="ru-RU" sz="1200" dirty="0">
                <a:hlinkClick r:id="rId4"/>
              </a:rPr>
              <a:t>– (Общество).</a:t>
            </a:r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93136" y="4961489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 smtClean="0">
                <a:hlinkClick r:id="rId5"/>
              </a:rPr>
              <a:t>Потехин, Леонид </a:t>
            </a:r>
            <a:r>
              <a:rPr lang="ru-RU" sz="1100" dirty="0">
                <a:hlinkClick r:id="rId5"/>
              </a:rPr>
              <a:t>. Даже </a:t>
            </a:r>
            <a:r>
              <a:rPr lang="ru-RU" sz="1100" dirty="0" err="1">
                <a:hlinkClick r:id="rId5"/>
              </a:rPr>
              <a:t>wi-fi</a:t>
            </a:r>
            <a:r>
              <a:rPr lang="ru-RU" sz="1100" dirty="0">
                <a:hlinkClick r:id="rId5"/>
              </a:rPr>
              <a:t> </a:t>
            </a:r>
            <a:r>
              <a:rPr lang="ru-RU" sz="1100" dirty="0" smtClean="0">
                <a:hlinkClick r:id="rId5"/>
              </a:rPr>
              <a:t>есть! //</a:t>
            </a:r>
            <a:r>
              <a:rPr lang="ru-RU" sz="1100" dirty="0" err="1" smtClean="0">
                <a:hlinkClick r:id="rId5"/>
              </a:rPr>
              <a:t>Уренские</a:t>
            </a:r>
            <a:r>
              <a:rPr lang="ru-RU" sz="1100" dirty="0" smtClean="0">
                <a:hlinkClick r:id="rId5"/>
              </a:rPr>
              <a:t> </a:t>
            </a:r>
            <a:r>
              <a:rPr lang="ru-RU" sz="1100" dirty="0">
                <a:hlinkClick r:id="rId5"/>
              </a:rPr>
              <a:t>вести. – </a:t>
            </a:r>
            <a:r>
              <a:rPr lang="ru-RU" sz="1100" dirty="0" smtClean="0">
                <a:hlinkClick r:id="rId5"/>
              </a:rPr>
              <a:t>2019. </a:t>
            </a:r>
            <a:r>
              <a:rPr lang="ru-RU" sz="1100" dirty="0">
                <a:hlinkClick r:id="rId5"/>
              </a:rPr>
              <a:t>– </a:t>
            </a:r>
            <a:r>
              <a:rPr lang="ru-RU" sz="1100" dirty="0" smtClean="0">
                <a:hlinkClick r:id="rId5"/>
              </a:rPr>
              <a:t>7 окт. </a:t>
            </a:r>
            <a:r>
              <a:rPr lang="ru-RU" sz="1100" dirty="0">
                <a:hlinkClick r:id="rId5"/>
              </a:rPr>
              <a:t>(</a:t>
            </a:r>
            <a:r>
              <a:rPr lang="ru-RU" sz="1100" dirty="0" smtClean="0">
                <a:hlinkClick r:id="rId5"/>
              </a:rPr>
              <a:t>№76). </a:t>
            </a:r>
            <a:r>
              <a:rPr lang="ru-RU" sz="1100" dirty="0">
                <a:hlinkClick r:id="rId5"/>
              </a:rPr>
              <a:t>– </a:t>
            </a:r>
            <a:r>
              <a:rPr lang="ru-RU" sz="1100" dirty="0" smtClean="0">
                <a:hlinkClick r:id="rId5"/>
              </a:rPr>
              <a:t>С.3. </a:t>
            </a:r>
            <a:r>
              <a:rPr lang="ru-RU" sz="1100" dirty="0">
                <a:hlinkClick r:id="rId5"/>
              </a:rPr>
              <a:t>– (Общество).</a:t>
            </a:r>
            <a:endParaRPr lang="ru-RU" sz="1100" dirty="0"/>
          </a:p>
        </p:txBody>
      </p:sp>
      <p:sp>
        <p:nvSpPr>
          <p:cNvPr id="9" name="Управляющая кнопка: назад 8">
            <a:hlinkClick r:id="rId6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21693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9283" y="737265"/>
            <a:ext cx="7886700" cy="751293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2022 год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1181" y="1825625"/>
            <a:ext cx="4623833" cy="363951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Город Урень вновь стал победителем Всероссийского конкурса лучших проектов в рамках федеральной программы «Формирование комфортной городской среды».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Реализуется проект «Урень-край. Проект развития исторического центра города».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Проект предусматривает благоустройство центральной площади Уреня.</a:t>
            </a:r>
          </a:p>
          <a:p>
            <a:pPr marL="0" indent="0" algn="ctr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Работа началась! </a:t>
            </a:r>
          </a:p>
          <a:p>
            <a:pPr marL="0" indent="0" algn="ctr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Город живёт, развивается, строится.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18166" y="1266678"/>
            <a:ext cx="51461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Год новых проектов и  побед!!!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767" y="1972266"/>
            <a:ext cx="2887559" cy="2041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1645" y="1505594"/>
            <a:ext cx="726555" cy="726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299" y="4074441"/>
            <a:ext cx="2863698" cy="1610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86810" y="4883563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 smtClean="0">
                <a:hlinkClick r:id="rId5"/>
              </a:rPr>
              <a:t>Скворцова, Вероника. Такая важная победа //</a:t>
            </a:r>
            <a:r>
              <a:rPr lang="ru-RU" sz="1100" dirty="0" err="1">
                <a:hlinkClick r:id="rId5"/>
              </a:rPr>
              <a:t>Уренские</a:t>
            </a:r>
            <a:r>
              <a:rPr lang="ru-RU" sz="1100" dirty="0">
                <a:hlinkClick r:id="rId5"/>
              </a:rPr>
              <a:t> вести. – </a:t>
            </a:r>
            <a:r>
              <a:rPr lang="ru-RU" sz="1100" dirty="0" smtClean="0">
                <a:hlinkClick r:id="rId5"/>
              </a:rPr>
              <a:t>2022. </a:t>
            </a:r>
            <a:r>
              <a:rPr lang="ru-RU" sz="1100" dirty="0">
                <a:hlinkClick r:id="rId5"/>
              </a:rPr>
              <a:t>– </a:t>
            </a:r>
            <a:r>
              <a:rPr lang="ru-RU" sz="1100" dirty="0" smtClean="0">
                <a:hlinkClick r:id="rId5"/>
              </a:rPr>
              <a:t>22 авг. </a:t>
            </a:r>
            <a:r>
              <a:rPr lang="ru-RU" sz="1100" dirty="0">
                <a:hlinkClick r:id="rId5"/>
              </a:rPr>
              <a:t>– </a:t>
            </a:r>
            <a:r>
              <a:rPr lang="ru-RU" sz="1100" dirty="0" smtClean="0">
                <a:hlinkClick r:id="rId5"/>
              </a:rPr>
              <a:t>С.1. </a:t>
            </a:r>
            <a:r>
              <a:rPr lang="ru-RU" sz="1100" dirty="0">
                <a:hlinkClick r:id="rId5"/>
              </a:rPr>
              <a:t>– (Общество).</a:t>
            </a:r>
            <a:endParaRPr lang="ru-RU" sz="11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86810" y="5407973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 smtClean="0">
                <a:hlinkClick r:id="rId6"/>
              </a:rPr>
              <a:t>Обновленная </a:t>
            </a:r>
            <a:r>
              <a:rPr lang="ru-RU" sz="1100" dirty="0">
                <a:hlinkClick r:id="rId6"/>
              </a:rPr>
              <a:t>центральная площадь станет подарком всем горожанам к юбилею </a:t>
            </a:r>
            <a:r>
              <a:rPr lang="ru-RU" sz="1100" dirty="0" smtClean="0">
                <a:hlinkClick r:id="rId6"/>
              </a:rPr>
              <a:t>Уреня //Нижегородская правда.  </a:t>
            </a:r>
            <a:r>
              <a:rPr lang="ru-RU" sz="1100" dirty="0">
                <a:hlinkClick r:id="rId6"/>
              </a:rPr>
              <a:t>– 2022. – </a:t>
            </a:r>
            <a:r>
              <a:rPr lang="ru-RU" sz="1100" dirty="0" smtClean="0">
                <a:hlinkClick r:id="rId6"/>
              </a:rPr>
              <a:t>19 </a:t>
            </a:r>
            <a:r>
              <a:rPr lang="ru-RU" sz="1100" dirty="0">
                <a:hlinkClick r:id="rId6"/>
              </a:rPr>
              <a:t>авг. – </a:t>
            </a:r>
            <a:r>
              <a:rPr lang="ru-RU" sz="1100" dirty="0" smtClean="0">
                <a:hlinkClick r:id="rId6"/>
              </a:rPr>
              <a:t>С.2.</a:t>
            </a:r>
            <a:endParaRPr lang="ru-RU" sz="1100" dirty="0"/>
          </a:p>
        </p:txBody>
      </p:sp>
      <p:sp>
        <p:nvSpPr>
          <p:cNvPr id="11" name="Управляющая кнопка: назад 10">
            <a:hlinkClick r:id="rId7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250566"/>
      </p:ext>
    </p:extLst>
  </p:cSld>
  <p:clrMapOvr>
    <a:masterClrMapping/>
  </p:clrMapOvr>
  <p:transition spd="med">
    <p:pull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652205"/>
            <a:ext cx="7886700" cy="75129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2023 </a:t>
            </a:r>
            <a:r>
              <a:rPr lang="ru-RU" sz="4000" b="1" dirty="0">
                <a:solidFill>
                  <a:srgbClr val="FF0000"/>
                </a:solidFill>
              </a:rPr>
              <a:t>год 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6873" y="1995747"/>
            <a:ext cx="4528141" cy="293776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700" dirty="0" smtClean="0">
                <a:solidFill>
                  <a:srgbClr val="002060"/>
                </a:solidFill>
              </a:rPr>
              <a:t>Четыре 30-квартирных дома построено в Урене для детей-сирот и бывших владельцев аварийного фонда в рамках национального проекта «Жильё и городская среда». </a:t>
            </a:r>
          </a:p>
          <a:p>
            <a:pPr marL="0" indent="0" algn="just">
              <a:buNone/>
            </a:pPr>
            <a:r>
              <a:rPr lang="ru-RU" sz="1700" dirty="0" smtClean="0">
                <a:solidFill>
                  <a:srgbClr val="002060"/>
                </a:solidFill>
              </a:rPr>
              <a:t>Это первый опыт разработки проекта комплексного развития территории.</a:t>
            </a:r>
          </a:p>
          <a:p>
            <a:pPr marL="0" indent="0" algn="just">
              <a:buNone/>
            </a:pPr>
            <a:r>
              <a:rPr lang="ru-RU" sz="1700" dirty="0" smtClean="0">
                <a:solidFill>
                  <a:srgbClr val="002060"/>
                </a:solidFill>
              </a:rPr>
              <a:t>Новый микрорайон будет сдаваться с благоустроенными детскими и спортивными площадками. </a:t>
            </a:r>
          </a:p>
          <a:p>
            <a:pPr marL="0" indent="0" algn="just">
              <a:buNone/>
            </a:pPr>
            <a:r>
              <a:rPr lang="ru-RU" sz="1700" dirty="0" smtClean="0">
                <a:solidFill>
                  <a:srgbClr val="002060"/>
                </a:solidFill>
              </a:rPr>
              <a:t>Это лучший подарок городу к его 50-летнему юбилею!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19497" y="1362371"/>
            <a:ext cx="3571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Новый микрорайон с отделкой «под ключ».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093" y="1429051"/>
            <a:ext cx="2671669" cy="1781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295" y="3391787"/>
            <a:ext cx="2717507" cy="1812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91116" y="5040684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 smtClean="0"/>
              <a:t>Журавлёва, Татьяна. С опережением графика //</a:t>
            </a:r>
            <a:r>
              <a:rPr lang="ru-RU" sz="1100" dirty="0" err="1"/>
              <a:t>Уренские</a:t>
            </a:r>
            <a:r>
              <a:rPr lang="ru-RU" sz="1100" dirty="0"/>
              <a:t> вести. – 2022. – </a:t>
            </a:r>
            <a:r>
              <a:rPr lang="ru-RU" sz="1100" dirty="0" smtClean="0"/>
              <a:t>18 </a:t>
            </a:r>
            <a:r>
              <a:rPr lang="ru-RU" sz="1100" dirty="0" err="1" smtClean="0"/>
              <a:t>нояб</a:t>
            </a:r>
            <a:r>
              <a:rPr lang="ru-RU" sz="1100" dirty="0" smtClean="0"/>
              <a:t>. </a:t>
            </a:r>
            <a:r>
              <a:rPr lang="ru-RU" sz="1100" dirty="0"/>
              <a:t>– </a:t>
            </a:r>
            <a:r>
              <a:rPr lang="ru-RU" sz="1100" dirty="0" smtClean="0"/>
              <a:t>С.2. </a:t>
            </a:r>
            <a:r>
              <a:rPr lang="ru-RU" sz="1100" dirty="0"/>
              <a:t>– (Общество).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01748" y="5535366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 smtClean="0"/>
              <a:t>Журавлёва, Татьяна. Новый дом – к новому году //</a:t>
            </a:r>
            <a:r>
              <a:rPr lang="ru-RU" sz="1100" dirty="0" err="1"/>
              <a:t>Уренские</a:t>
            </a:r>
            <a:r>
              <a:rPr lang="ru-RU" sz="1100" dirty="0"/>
              <a:t> вести. – 2022. – </a:t>
            </a:r>
            <a:r>
              <a:rPr lang="ru-RU" sz="1100" dirty="0" smtClean="0"/>
              <a:t>12 дек. </a:t>
            </a:r>
            <a:r>
              <a:rPr lang="ru-RU" sz="1100" dirty="0"/>
              <a:t>– С.1. – (Общество).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465135" y="5373929"/>
            <a:ext cx="291332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>
                <a:hlinkClick r:id="rId4"/>
              </a:rPr>
              <a:t>Прусакова, Татьяна. Под крышей дома своего//</a:t>
            </a:r>
            <a:r>
              <a:rPr lang="ru-RU" sz="1100" dirty="0" err="1">
                <a:hlinkClick r:id="rId4"/>
              </a:rPr>
              <a:t>Уренские</a:t>
            </a:r>
            <a:r>
              <a:rPr lang="ru-RU" sz="1100" dirty="0">
                <a:hlinkClick r:id="rId4"/>
              </a:rPr>
              <a:t> вести. – </a:t>
            </a:r>
            <a:r>
              <a:rPr lang="ru-RU" sz="1100" dirty="0" smtClean="0">
                <a:hlinkClick r:id="rId4"/>
              </a:rPr>
              <a:t>2023. </a:t>
            </a:r>
            <a:r>
              <a:rPr lang="ru-RU" sz="1100" dirty="0">
                <a:hlinkClick r:id="rId4"/>
              </a:rPr>
              <a:t>– </a:t>
            </a:r>
            <a:r>
              <a:rPr lang="ru-RU" sz="1100" dirty="0" smtClean="0">
                <a:hlinkClick r:id="rId4"/>
              </a:rPr>
              <a:t>17 фев. </a:t>
            </a:r>
            <a:r>
              <a:rPr lang="ru-RU" sz="1100" dirty="0">
                <a:hlinkClick r:id="rId4"/>
              </a:rPr>
              <a:t>– С.1. – (Общество).</a:t>
            </a:r>
            <a:endParaRPr lang="ru-RU" sz="1100" dirty="0"/>
          </a:p>
        </p:txBody>
      </p:sp>
      <p:sp>
        <p:nvSpPr>
          <p:cNvPr id="10" name="Управляющая кнопка: назад 9">
            <a:hlinkClick r:id="rId5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064197"/>
      </p:ext>
    </p:extLst>
  </p:cSld>
  <p:clrMapOvr>
    <a:masterClrMapping/>
  </p:clrMapOvr>
  <p:transition spd="med">
    <p:pull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9852" y="609676"/>
            <a:ext cx="7886700" cy="109548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2023 год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6241" y="3292918"/>
            <a:ext cx="4209163" cy="238486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Открытие модельной библиотеки, созданной в рамках национального проекта «Культура» на средства областного бюджета, станет замечательным подарком для всех жителей города  Уреня и </a:t>
            </a:r>
            <a:r>
              <a:rPr lang="ru-RU" sz="1800" dirty="0" err="1" smtClean="0">
                <a:solidFill>
                  <a:srgbClr val="002060"/>
                </a:solidFill>
              </a:rPr>
              <a:t>Уренского</a:t>
            </a:r>
            <a:r>
              <a:rPr lang="ru-RU" sz="1800" dirty="0" smtClean="0">
                <a:solidFill>
                  <a:srgbClr val="002060"/>
                </a:solidFill>
              </a:rPr>
              <a:t> муниципального округа.</a:t>
            </a:r>
          </a:p>
          <a:p>
            <a:pPr marL="0" indent="17145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2060"/>
                </a:solidFill>
              </a:rPr>
              <a:t>  </a:t>
            </a:r>
            <a:endParaRPr lang="ru-RU" sz="1800" dirty="0">
              <a:solidFill>
                <a:srgbClr val="00206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331" y="1380317"/>
            <a:ext cx="2001582" cy="830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48722" y="5227022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/>
              <a:t>Журавлёва, Татьяна. </a:t>
            </a:r>
            <a:r>
              <a:rPr lang="ru-RU" sz="1100" dirty="0" smtClean="0"/>
              <a:t>Как там библиотека? //</a:t>
            </a:r>
            <a:r>
              <a:rPr lang="ru-RU" sz="1100" dirty="0" err="1"/>
              <a:t>Уренские</a:t>
            </a:r>
            <a:r>
              <a:rPr lang="ru-RU" sz="1100" dirty="0"/>
              <a:t> вести. – </a:t>
            </a:r>
            <a:r>
              <a:rPr lang="ru-RU" sz="1100" dirty="0" smtClean="0"/>
              <a:t>2023. </a:t>
            </a:r>
            <a:r>
              <a:rPr lang="ru-RU" sz="1100" dirty="0"/>
              <a:t>– </a:t>
            </a:r>
            <a:r>
              <a:rPr lang="ru-RU" sz="1100" dirty="0" smtClean="0"/>
              <a:t>4 марта (№9). </a:t>
            </a:r>
            <a:r>
              <a:rPr lang="ru-RU" sz="1100" dirty="0"/>
              <a:t>– С.2. – </a:t>
            </a:r>
            <a:r>
              <a:rPr lang="ru-RU" sz="1100" dirty="0" smtClean="0"/>
              <a:t>(Новости округа) (События и факты).</a:t>
            </a:r>
            <a:endParaRPr lang="ru-RU" sz="1100" dirty="0"/>
          </a:p>
        </p:txBody>
      </p:sp>
      <p:pic>
        <p:nvPicPr>
          <p:cNvPr id="5123" name="Picture 3" descr="C:\Users\Гыук\Desktop\ДП Модельная библиотека г. Урень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73" t="14625" r="20819" b="25291"/>
          <a:stretch/>
        </p:blipFill>
        <p:spPr bwMode="auto">
          <a:xfrm>
            <a:off x="6799521" y="2211132"/>
            <a:ext cx="1366392" cy="104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Гыук\Desktop\ДП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5" t="17205" r="9476" b="29107"/>
          <a:stretch/>
        </p:blipFill>
        <p:spPr bwMode="auto">
          <a:xfrm>
            <a:off x="5239298" y="3508744"/>
            <a:ext cx="3009014" cy="147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Гыук\Desktop\дп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3" t="19438" r="3759" b="29082"/>
          <a:stretch/>
        </p:blipFill>
        <p:spPr bwMode="auto">
          <a:xfrm>
            <a:off x="5295014" y="2211132"/>
            <a:ext cx="1233742" cy="104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Управляющая кнопка: назад 8">
            <a:hlinkClick r:id="rId6" action="ppaction://hlinksldjump" highlightClick="1"/>
          </p:cNvPr>
          <p:cNvSpPr/>
          <p:nvPr/>
        </p:nvSpPr>
        <p:spPr>
          <a:xfrm>
            <a:off x="180304" y="6034138"/>
            <a:ext cx="656823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69852" y="146060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Значимым событием для культурной и общественной жизни Уреня в  юбилейном  году стал капитальный ремонт здания </a:t>
            </a:r>
            <a:r>
              <a:rPr lang="ru-RU" b="1" dirty="0" err="1" smtClean="0">
                <a:solidFill>
                  <a:srgbClr val="002060"/>
                </a:solidFill>
              </a:rPr>
              <a:t>Уренской</a:t>
            </a:r>
            <a:r>
              <a:rPr lang="ru-RU" b="1" dirty="0" smtClean="0">
                <a:solidFill>
                  <a:srgbClr val="002060"/>
                </a:solidFill>
              </a:rPr>
              <a:t> центральной библиотеки, который выполнен по </a:t>
            </a:r>
            <a:r>
              <a:rPr lang="ru-RU" b="1" dirty="0" err="1" smtClean="0">
                <a:solidFill>
                  <a:srgbClr val="002060"/>
                </a:solidFill>
              </a:rPr>
              <a:t>дизайн-проекту</a:t>
            </a:r>
            <a:r>
              <a:rPr lang="ru-RU" b="1" dirty="0" smtClean="0">
                <a:solidFill>
                  <a:srgbClr val="002060"/>
                </a:solidFill>
              </a:rPr>
              <a:t> «Библиотека новых возможностей». </a:t>
            </a:r>
          </a:p>
        </p:txBody>
      </p:sp>
    </p:spTree>
  </p:cSld>
  <p:clrMapOvr>
    <a:masterClrMapping/>
  </p:clrMapOvr>
  <p:transition spd="med">
    <p:pull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76177"/>
            <a:ext cx="7886700" cy="669851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Список использованной литературы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2892" y="1131617"/>
            <a:ext cx="7910624" cy="5016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100" dirty="0">
              <a:ea typeface="Calibri"/>
              <a:cs typeface="Times New Roman"/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dirty="0" err="1" smtClean="0">
                <a:ea typeface="Calibri"/>
                <a:cs typeface="Times New Roman"/>
              </a:rPr>
              <a:t>Гордин</a:t>
            </a:r>
            <a:r>
              <a:rPr lang="ru-RU" sz="1200" dirty="0">
                <a:ea typeface="Calibri"/>
                <a:cs typeface="Times New Roman"/>
              </a:rPr>
              <a:t>, Н.А. Больше века на страже здоровья /</a:t>
            </a:r>
            <a:r>
              <a:rPr lang="ru-RU" sz="1200" dirty="0" err="1">
                <a:ea typeface="Calibri"/>
                <a:cs typeface="Times New Roman"/>
              </a:rPr>
              <a:t>Гордин</a:t>
            </a:r>
            <a:r>
              <a:rPr lang="ru-RU" sz="1200" dirty="0">
                <a:ea typeface="Calibri"/>
                <a:cs typeface="Times New Roman"/>
              </a:rPr>
              <a:t> Н.А. – Урень: </a:t>
            </a:r>
            <a:r>
              <a:rPr lang="ru-RU" sz="1200" dirty="0" err="1">
                <a:ea typeface="Calibri"/>
                <a:cs typeface="Times New Roman"/>
              </a:rPr>
              <a:t>Уренская</a:t>
            </a:r>
            <a:r>
              <a:rPr lang="ru-RU" sz="1200" dirty="0">
                <a:ea typeface="Calibri"/>
                <a:cs typeface="Times New Roman"/>
              </a:rPr>
              <a:t> центральная библиотека, 2022. – 87с. : </a:t>
            </a:r>
            <a:r>
              <a:rPr lang="ru-RU" sz="1200" dirty="0" err="1" smtClean="0">
                <a:ea typeface="Calibri"/>
                <a:cs typeface="Times New Roman"/>
              </a:rPr>
              <a:t>фотоил</a:t>
            </a:r>
            <a:r>
              <a:rPr lang="ru-RU" sz="1200" dirty="0" smtClean="0">
                <a:ea typeface="Calibri"/>
                <a:cs typeface="Times New Roman"/>
              </a:rPr>
              <a:t>.</a:t>
            </a: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dirty="0" smtClean="0">
                <a:ea typeface="Calibri"/>
                <a:cs typeface="Times New Roman"/>
              </a:rPr>
              <a:t>Города нашей области : география, история, экономика, население, культура / сост. И. В. Сидорова. — Горький : Волго-Вятское кн. изд-во, 1974. — 304 с. : ил.</a:t>
            </a: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dirty="0" smtClean="0">
                <a:solidFill>
                  <a:prstClr val="black"/>
                </a:solidFill>
                <a:hlinkClick r:id="rId2"/>
              </a:rPr>
              <a:t>Журавлёва</a:t>
            </a:r>
            <a:r>
              <a:rPr lang="ru-RU" sz="1200" dirty="0">
                <a:solidFill>
                  <a:prstClr val="black"/>
                </a:solidFill>
                <a:hlinkClick r:id="rId2"/>
              </a:rPr>
              <a:t>, Татьяна.  Добро пожаловать в техникум!// </a:t>
            </a:r>
            <a:r>
              <a:rPr lang="ru-RU" sz="1200" dirty="0" err="1">
                <a:solidFill>
                  <a:prstClr val="black"/>
                </a:solidFill>
                <a:hlinkClick r:id="rId2"/>
              </a:rPr>
              <a:t>Уренские</a:t>
            </a:r>
            <a:r>
              <a:rPr lang="ru-RU" sz="1200" dirty="0">
                <a:solidFill>
                  <a:prstClr val="black"/>
                </a:solidFill>
                <a:hlinkClick r:id="rId2"/>
              </a:rPr>
              <a:t> вести. – 2015. – 14 сент. (№64). – С.3. – (Образование</a:t>
            </a:r>
            <a:r>
              <a:rPr lang="ru-RU" sz="1200" dirty="0" smtClean="0">
                <a:solidFill>
                  <a:prstClr val="black"/>
                </a:solidFill>
                <a:hlinkClick r:id="rId2"/>
              </a:rPr>
              <a:t>).</a:t>
            </a:r>
            <a:endParaRPr lang="ru-RU" sz="1200" dirty="0" smtClean="0">
              <a:ea typeface="Calibri"/>
              <a:cs typeface="Times New Roman"/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u="sng" dirty="0" smtClean="0">
                <a:solidFill>
                  <a:srgbClr val="0000FF"/>
                </a:solidFill>
                <a:ea typeface="Calibri"/>
                <a:cs typeface="Times New Roman"/>
                <a:hlinkClick r:id="rId3"/>
              </a:rPr>
              <a:t>Журавлёва </a:t>
            </a:r>
            <a:r>
              <a:rPr lang="ru-RU" sz="1200" u="sng" dirty="0">
                <a:solidFill>
                  <a:srgbClr val="0000FF"/>
                </a:solidFill>
                <a:ea typeface="Calibri"/>
                <a:cs typeface="Times New Roman"/>
                <a:hlinkClick r:id="rId3"/>
              </a:rPr>
              <a:t>,Т. Золотые голоса глубинки //</a:t>
            </a:r>
            <a:r>
              <a:rPr lang="ru-RU" sz="1200" u="sng" dirty="0" err="1">
                <a:solidFill>
                  <a:srgbClr val="0000FF"/>
                </a:solidFill>
                <a:ea typeface="Calibri"/>
                <a:cs typeface="Times New Roman"/>
                <a:hlinkClick r:id="rId3"/>
              </a:rPr>
              <a:t>Уренские</a:t>
            </a:r>
            <a:r>
              <a:rPr lang="ru-RU" sz="1200" u="sng" dirty="0">
                <a:solidFill>
                  <a:srgbClr val="0000FF"/>
                </a:solidFill>
                <a:ea typeface="Calibri"/>
                <a:cs typeface="Times New Roman"/>
                <a:hlinkClick r:id="rId3"/>
              </a:rPr>
              <a:t> вести. – 2013. – 8 марта (№26). – </a:t>
            </a:r>
            <a:r>
              <a:rPr lang="ru-RU" sz="1200" u="sng" dirty="0" smtClean="0">
                <a:solidFill>
                  <a:srgbClr val="0000FF"/>
                </a:solidFill>
                <a:ea typeface="Calibri"/>
                <a:cs typeface="Times New Roman"/>
                <a:hlinkClick r:id="rId3"/>
              </a:rPr>
              <a:t>С.3.</a:t>
            </a:r>
            <a:endParaRPr lang="ru-RU" sz="1200" dirty="0" smtClean="0">
              <a:ea typeface="Calibri"/>
              <a:cs typeface="Times New Roman"/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u="sng" dirty="0" err="1" smtClean="0">
                <a:solidFill>
                  <a:srgbClr val="0000FF"/>
                </a:solidFill>
                <a:ea typeface="Calibri"/>
                <a:cs typeface="Times New Roman"/>
                <a:hlinkClick r:id="rId4"/>
              </a:rPr>
              <a:t>Журавлёва,Т</a:t>
            </a:r>
            <a:r>
              <a:rPr lang="ru-RU" sz="1200" u="sng" dirty="0">
                <a:solidFill>
                  <a:srgbClr val="0000FF"/>
                </a:solidFill>
                <a:ea typeface="Calibri"/>
                <a:cs typeface="Times New Roman"/>
                <a:hlinkClick r:id="rId4"/>
              </a:rPr>
              <a:t>. «Ромашке»-90! // </a:t>
            </a:r>
            <a:r>
              <a:rPr lang="ru-RU" sz="1200" u="sng" dirty="0" err="1">
                <a:solidFill>
                  <a:srgbClr val="0000FF"/>
                </a:solidFill>
                <a:ea typeface="Calibri"/>
                <a:cs typeface="Times New Roman"/>
                <a:hlinkClick r:id="rId4"/>
              </a:rPr>
              <a:t>Уренские</a:t>
            </a:r>
            <a:r>
              <a:rPr lang="ru-RU" sz="1200" u="sng" dirty="0">
                <a:solidFill>
                  <a:srgbClr val="0000FF"/>
                </a:solidFill>
                <a:ea typeface="Calibri"/>
                <a:cs typeface="Times New Roman"/>
                <a:hlinkClick r:id="rId4"/>
              </a:rPr>
              <a:t> вести. – 2018. – 29 июня (№46). – С.3. – (Общество).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u="sng" dirty="0" err="1">
                <a:solidFill>
                  <a:srgbClr val="0000FF"/>
                </a:solidFill>
                <a:ea typeface="Calibri"/>
                <a:cs typeface="Times New Roman"/>
                <a:hlinkClick r:id="rId5"/>
              </a:rPr>
              <a:t>Журавлёва,Т</a:t>
            </a:r>
            <a:r>
              <a:rPr lang="ru-RU" sz="1200" u="sng" dirty="0">
                <a:solidFill>
                  <a:srgbClr val="0000FF"/>
                </a:solidFill>
                <a:ea typeface="Calibri"/>
                <a:cs typeface="Times New Roman"/>
                <a:hlinkClick r:id="rId5"/>
              </a:rPr>
              <a:t>. </a:t>
            </a:r>
            <a:r>
              <a:rPr lang="ru-RU" sz="1200" u="sng" dirty="0" err="1">
                <a:solidFill>
                  <a:srgbClr val="0000FF"/>
                </a:solidFill>
                <a:ea typeface="Calibri"/>
                <a:cs typeface="Times New Roman"/>
                <a:hlinkClick r:id="rId5"/>
              </a:rPr>
              <a:t>ЦРБ:ступеньки</a:t>
            </a:r>
            <a:r>
              <a:rPr lang="ru-RU" sz="1200" u="sng" dirty="0">
                <a:solidFill>
                  <a:srgbClr val="0000FF"/>
                </a:solidFill>
                <a:ea typeface="Calibri"/>
                <a:cs typeface="Times New Roman"/>
                <a:hlinkClick r:id="rId5"/>
              </a:rPr>
              <a:t> роста // </a:t>
            </a:r>
            <a:r>
              <a:rPr lang="ru-RU" sz="1200" u="sng" dirty="0" err="1">
                <a:solidFill>
                  <a:srgbClr val="0000FF"/>
                </a:solidFill>
                <a:ea typeface="Calibri"/>
                <a:cs typeface="Times New Roman"/>
                <a:hlinkClick r:id="rId5"/>
              </a:rPr>
              <a:t>Уренские</a:t>
            </a:r>
            <a:r>
              <a:rPr lang="ru-RU" sz="1200" u="sng" dirty="0">
                <a:solidFill>
                  <a:srgbClr val="0000FF"/>
                </a:solidFill>
                <a:ea typeface="Calibri"/>
                <a:cs typeface="Times New Roman"/>
                <a:hlinkClick r:id="rId5"/>
              </a:rPr>
              <a:t> вести, - 2017. – 16 июня (№44). – С.2. – (Медицина).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dirty="0" smtClean="0">
                <a:ea typeface="Calibri"/>
                <a:cs typeface="Times New Roman"/>
              </a:rPr>
              <a:t>Край </a:t>
            </a:r>
            <a:r>
              <a:rPr lang="ru-RU" sz="1200" dirty="0">
                <a:ea typeface="Calibri"/>
                <a:cs typeface="Times New Roman"/>
              </a:rPr>
              <a:t>ты мой </a:t>
            </a:r>
            <a:r>
              <a:rPr lang="ru-RU" sz="1200" dirty="0" err="1">
                <a:ea typeface="Calibri"/>
                <a:cs typeface="Times New Roman"/>
              </a:rPr>
              <a:t>Уренский</a:t>
            </a:r>
            <a:r>
              <a:rPr lang="ru-RU" sz="1200" dirty="0">
                <a:ea typeface="Calibri"/>
                <a:cs typeface="Times New Roman"/>
              </a:rPr>
              <a:t>, свет в моей судьбе: к 90-летию </a:t>
            </a:r>
            <a:r>
              <a:rPr lang="ru-RU" sz="1200" dirty="0" err="1">
                <a:ea typeface="Calibri"/>
                <a:cs typeface="Times New Roman"/>
              </a:rPr>
              <a:t>Уренского</a:t>
            </a:r>
            <a:r>
              <a:rPr lang="ru-RU" sz="1200" dirty="0">
                <a:ea typeface="Calibri"/>
                <a:cs typeface="Times New Roman"/>
              </a:rPr>
              <a:t> района. / </a:t>
            </a:r>
            <a:r>
              <a:rPr lang="ru-RU" sz="1200" dirty="0" err="1">
                <a:ea typeface="Calibri"/>
                <a:cs typeface="Times New Roman"/>
              </a:rPr>
              <a:t>Авт.текстов</a:t>
            </a:r>
            <a:r>
              <a:rPr lang="ru-RU" sz="1200" dirty="0">
                <a:ea typeface="Calibri"/>
                <a:cs typeface="Times New Roman"/>
              </a:rPr>
              <a:t> </a:t>
            </a:r>
            <a:r>
              <a:rPr lang="ru-RU" sz="1200" dirty="0" err="1">
                <a:ea typeface="Calibri"/>
                <a:cs typeface="Times New Roman"/>
              </a:rPr>
              <a:t>Семёнова</a:t>
            </a:r>
            <a:r>
              <a:rPr lang="ru-RU" sz="1200" dirty="0">
                <a:ea typeface="Calibri"/>
                <a:cs typeface="Times New Roman"/>
              </a:rPr>
              <a:t> А.А., Смирнов А.А., </a:t>
            </a:r>
            <a:r>
              <a:rPr lang="ru-RU" sz="1200" dirty="0" err="1">
                <a:ea typeface="Calibri"/>
                <a:cs typeface="Times New Roman"/>
              </a:rPr>
              <a:t>Вайшля</a:t>
            </a:r>
            <a:r>
              <a:rPr lang="ru-RU" sz="1200" dirty="0">
                <a:ea typeface="Calibri"/>
                <a:cs typeface="Times New Roman"/>
              </a:rPr>
              <a:t> С.А.,  Коршунова О., Круглова Н., </a:t>
            </a:r>
            <a:r>
              <a:rPr lang="ru-RU" sz="1200" dirty="0" err="1">
                <a:ea typeface="Calibri"/>
                <a:cs typeface="Times New Roman"/>
              </a:rPr>
              <a:t>Изох</a:t>
            </a:r>
            <a:r>
              <a:rPr lang="ru-RU" sz="1200" dirty="0">
                <a:ea typeface="Calibri"/>
                <a:cs typeface="Times New Roman"/>
              </a:rPr>
              <a:t> Н.В., </a:t>
            </a:r>
            <a:r>
              <a:rPr lang="ru-RU" sz="1200" dirty="0" err="1">
                <a:ea typeface="Calibri"/>
                <a:cs typeface="Times New Roman"/>
              </a:rPr>
              <a:t>Техменева</a:t>
            </a:r>
            <a:r>
              <a:rPr lang="ru-RU" sz="1200" dirty="0">
                <a:ea typeface="Calibri"/>
                <a:cs typeface="Times New Roman"/>
              </a:rPr>
              <a:t> С.А.— М.: Столица, 2019. — 260с., </a:t>
            </a:r>
            <a:r>
              <a:rPr lang="ru-RU" sz="1200" dirty="0" err="1">
                <a:ea typeface="Calibri"/>
                <a:cs typeface="Times New Roman"/>
              </a:rPr>
              <a:t>фотоил</a:t>
            </a:r>
            <a:r>
              <a:rPr lang="ru-RU" sz="1200" dirty="0">
                <a:ea typeface="Calibri"/>
                <a:cs typeface="Times New Roman"/>
              </a:rPr>
              <a:t>..</a:t>
            </a: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dirty="0" smtClean="0">
                <a:ea typeface="Calibri"/>
                <a:cs typeface="Times New Roman"/>
              </a:rPr>
              <a:t>Отечество </a:t>
            </a:r>
            <a:r>
              <a:rPr lang="ru-RU" sz="1200" dirty="0">
                <a:ea typeface="Calibri"/>
                <a:cs typeface="Times New Roman"/>
              </a:rPr>
              <a:t>мое - </a:t>
            </a:r>
            <a:r>
              <a:rPr lang="ru-RU" sz="1200" dirty="0" err="1">
                <a:ea typeface="Calibri"/>
                <a:cs typeface="Times New Roman"/>
              </a:rPr>
              <a:t>Уренская</a:t>
            </a:r>
            <a:r>
              <a:rPr lang="ru-RU" sz="1200" dirty="0">
                <a:ea typeface="Calibri"/>
                <a:cs typeface="Times New Roman"/>
              </a:rPr>
              <a:t> земля : 80 лет </a:t>
            </a:r>
            <a:r>
              <a:rPr lang="ru-RU" sz="1200" dirty="0" err="1">
                <a:ea typeface="Calibri"/>
                <a:cs typeface="Times New Roman"/>
              </a:rPr>
              <a:t>Уренскому</a:t>
            </a:r>
            <a:r>
              <a:rPr lang="ru-RU" sz="1200" dirty="0">
                <a:ea typeface="Calibri"/>
                <a:cs typeface="Times New Roman"/>
              </a:rPr>
              <a:t> району ; [авт. текстов: Т.В. Журавлева и др.]. — Урень : </a:t>
            </a:r>
            <a:r>
              <a:rPr lang="ru-RU" sz="1200" dirty="0" err="1">
                <a:ea typeface="Calibri"/>
                <a:cs typeface="Times New Roman"/>
              </a:rPr>
              <a:t>Уренская</a:t>
            </a:r>
            <a:r>
              <a:rPr lang="ru-RU" sz="1200" dirty="0">
                <a:ea typeface="Calibri"/>
                <a:cs typeface="Times New Roman"/>
              </a:rPr>
              <a:t> тип., 2009. — 256 с. : [4] л. ил. : ил..</a:t>
            </a: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u="sng" dirty="0">
                <a:solidFill>
                  <a:srgbClr val="0000FF"/>
                </a:solidFill>
                <a:ea typeface="Calibri"/>
                <a:cs typeface="Times New Roman"/>
                <a:hlinkClick r:id="rId6"/>
              </a:rPr>
              <a:t>Потехин, Леонид.  Первые лица города // </a:t>
            </a:r>
            <a:r>
              <a:rPr lang="ru-RU" sz="1200" u="sng" dirty="0" err="1">
                <a:solidFill>
                  <a:srgbClr val="0000FF"/>
                </a:solidFill>
                <a:ea typeface="Calibri"/>
                <a:cs typeface="Times New Roman"/>
                <a:hlinkClick r:id="rId6"/>
              </a:rPr>
              <a:t>Уренские</a:t>
            </a:r>
            <a:r>
              <a:rPr lang="ru-RU" sz="1200" u="sng" dirty="0">
                <a:solidFill>
                  <a:srgbClr val="0000FF"/>
                </a:solidFill>
                <a:ea typeface="Calibri"/>
                <a:cs typeface="Times New Roman"/>
                <a:hlinkClick r:id="rId6"/>
              </a:rPr>
              <a:t> вести, - 2022. – 5 авг. (№57). – С.4-5. – (Истоки).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u="sng" dirty="0" smtClean="0">
                <a:solidFill>
                  <a:srgbClr val="0000FF"/>
                </a:solidFill>
                <a:ea typeface="Calibri"/>
                <a:cs typeface="Times New Roman"/>
                <a:hlinkClick r:id="rId7"/>
              </a:rPr>
              <a:t>Прусакова</a:t>
            </a:r>
            <a:r>
              <a:rPr lang="ru-RU" sz="1200" u="sng" dirty="0">
                <a:solidFill>
                  <a:srgbClr val="0000FF"/>
                </a:solidFill>
                <a:ea typeface="Calibri"/>
                <a:cs typeface="Times New Roman"/>
                <a:hlinkClick r:id="rId7"/>
              </a:rPr>
              <a:t>, Татьяна. Есть городок на огромной планете // </a:t>
            </a:r>
            <a:r>
              <a:rPr lang="ru-RU" sz="1200" u="sng" dirty="0" err="1">
                <a:solidFill>
                  <a:srgbClr val="0000FF"/>
                </a:solidFill>
                <a:ea typeface="Calibri"/>
                <a:cs typeface="Times New Roman"/>
                <a:hlinkClick r:id="rId7"/>
              </a:rPr>
              <a:t>Уренские</a:t>
            </a:r>
            <a:r>
              <a:rPr lang="ru-RU" sz="1200" u="sng" dirty="0">
                <a:solidFill>
                  <a:srgbClr val="0000FF"/>
                </a:solidFill>
                <a:ea typeface="Calibri"/>
                <a:cs typeface="Times New Roman"/>
                <a:hlinkClick r:id="rId7"/>
              </a:rPr>
              <a:t> вести. – 2022.- 17 июня (№44).- С.3. – (Общество).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u="sng" dirty="0" err="1">
                <a:solidFill>
                  <a:srgbClr val="0000FF"/>
                </a:solidFill>
                <a:ea typeface="Calibri"/>
                <a:cs typeface="Times New Roman"/>
                <a:hlinkClick r:id="rId8"/>
              </a:rPr>
              <a:t>Реунов</a:t>
            </a:r>
            <a:r>
              <a:rPr lang="ru-RU" sz="1200" u="sng" dirty="0">
                <a:solidFill>
                  <a:srgbClr val="0000FF"/>
                </a:solidFill>
                <a:ea typeface="Calibri"/>
                <a:cs typeface="Times New Roman"/>
                <a:hlinkClick r:id="rId8"/>
              </a:rPr>
              <a:t>, Александр. Парк нашей мечты // </a:t>
            </a:r>
            <a:r>
              <a:rPr lang="ru-RU" sz="1200" u="sng" dirty="0" err="1">
                <a:solidFill>
                  <a:srgbClr val="0000FF"/>
                </a:solidFill>
                <a:ea typeface="Calibri"/>
                <a:cs typeface="Times New Roman"/>
                <a:hlinkClick r:id="rId8"/>
              </a:rPr>
              <a:t>Уренские</a:t>
            </a:r>
            <a:r>
              <a:rPr lang="ru-RU" sz="1200" u="sng" dirty="0">
                <a:solidFill>
                  <a:srgbClr val="0000FF"/>
                </a:solidFill>
                <a:ea typeface="Calibri"/>
                <a:cs typeface="Times New Roman"/>
                <a:hlinkClick r:id="rId8"/>
              </a:rPr>
              <a:t> вести. – 2019. – 1 февр.(№8). – С.2. – (Общество).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dirty="0" smtClean="0">
                <a:ea typeface="Calibri"/>
                <a:cs typeface="Times New Roman"/>
              </a:rPr>
              <a:t>Свет </a:t>
            </a:r>
            <a:r>
              <a:rPr lang="ru-RU" sz="1200" dirty="0">
                <a:ea typeface="Calibri"/>
                <a:cs typeface="Times New Roman"/>
              </a:rPr>
              <a:t>в моей судьбе : </a:t>
            </a:r>
            <a:r>
              <a:rPr lang="ru-RU" sz="1200" dirty="0" err="1">
                <a:ea typeface="Calibri"/>
                <a:cs typeface="Times New Roman"/>
              </a:rPr>
              <a:t>Уренский</a:t>
            </a:r>
            <a:r>
              <a:rPr lang="ru-RU" sz="1200" dirty="0">
                <a:ea typeface="Calibri"/>
                <a:cs typeface="Times New Roman"/>
              </a:rPr>
              <a:t> район: дорогами истории : [коллективный сборник очерков]. — Урень : [</a:t>
            </a:r>
            <a:r>
              <a:rPr lang="ru-RU" sz="1200" dirty="0" err="1">
                <a:ea typeface="Calibri"/>
                <a:cs typeface="Times New Roman"/>
              </a:rPr>
              <a:t>Уренская</a:t>
            </a:r>
            <a:r>
              <a:rPr lang="ru-RU" sz="1200" dirty="0">
                <a:ea typeface="Calibri"/>
                <a:cs typeface="Times New Roman"/>
              </a:rPr>
              <a:t> тип.], 2002. — 135 с. : [9] л. ил. : ил</a:t>
            </a:r>
            <a:r>
              <a:rPr lang="ru-RU" sz="1200" dirty="0" smtClean="0">
                <a:ea typeface="Calibri"/>
                <a:cs typeface="Times New Roman"/>
              </a:rPr>
              <a:t>..</a:t>
            </a: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dirty="0" smtClean="0">
                <a:solidFill>
                  <a:prstClr val="black"/>
                </a:solidFill>
                <a:hlinkClick r:id="rId9"/>
              </a:rPr>
              <a:t>Смирнова</a:t>
            </a:r>
            <a:r>
              <a:rPr lang="ru-RU" sz="1200" dirty="0">
                <a:solidFill>
                  <a:prstClr val="black"/>
                </a:solidFill>
                <a:hlinkClick r:id="rId9"/>
              </a:rPr>
              <a:t>, Ирина.  Документы – без лишней волокиты // </a:t>
            </a:r>
            <a:r>
              <a:rPr lang="ru-RU" sz="1200" dirty="0" err="1">
                <a:solidFill>
                  <a:prstClr val="black"/>
                </a:solidFill>
                <a:hlinkClick r:id="rId9"/>
              </a:rPr>
              <a:t>Уренские</a:t>
            </a:r>
            <a:r>
              <a:rPr lang="ru-RU" sz="1200" dirty="0">
                <a:solidFill>
                  <a:prstClr val="black"/>
                </a:solidFill>
                <a:hlinkClick r:id="rId9"/>
              </a:rPr>
              <a:t> вести. – 2019. – 14 окт. (№78). – С.3. – (Общество</a:t>
            </a:r>
            <a:r>
              <a:rPr lang="ru-RU" sz="1200" dirty="0" smtClean="0">
                <a:solidFill>
                  <a:prstClr val="black"/>
                </a:solidFill>
                <a:hlinkClick r:id="rId9"/>
              </a:rPr>
              <a:t>).</a:t>
            </a:r>
            <a:endParaRPr lang="ru-RU" sz="1200" dirty="0">
              <a:solidFill>
                <a:prstClr val="black"/>
              </a:solidFill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dirty="0" smtClean="0">
                <a:solidFill>
                  <a:prstClr val="black"/>
                </a:solidFill>
                <a:hlinkClick r:id="rId10"/>
              </a:rPr>
              <a:t>Современный </a:t>
            </a:r>
            <a:r>
              <a:rPr lang="ru-RU" sz="1200" dirty="0">
                <a:solidFill>
                  <a:prstClr val="black"/>
                </a:solidFill>
                <a:hlinkClick r:id="rId10"/>
              </a:rPr>
              <a:t>кинотеатр откроется к Новому году в Урене // Нижегородская правда . – 2016. – 12 дек. 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ru-RU" sz="1200" dirty="0">
                <a:ea typeface="Calibri"/>
                <a:cs typeface="Times New Roman"/>
              </a:rPr>
              <a:t>Энциклопедия Урень-края ; сост., ред. и оформитель В.М. Киселев. — 5-е изд. (</a:t>
            </a:r>
            <a:r>
              <a:rPr lang="ru-RU" sz="1200" dirty="0" err="1">
                <a:ea typeface="Calibri"/>
                <a:cs typeface="Times New Roman"/>
              </a:rPr>
              <a:t>испр</a:t>
            </a:r>
            <a:r>
              <a:rPr lang="ru-RU" sz="1200" dirty="0">
                <a:ea typeface="Calibri"/>
                <a:cs typeface="Times New Roman"/>
              </a:rPr>
              <a:t>. и доп.). — </a:t>
            </a:r>
            <a:r>
              <a:rPr lang="ru-RU" sz="1200" dirty="0" err="1">
                <a:ea typeface="Calibri"/>
                <a:cs typeface="Times New Roman"/>
              </a:rPr>
              <a:t>Н.Новгород</a:t>
            </a:r>
            <a:r>
              <a:rPr lang="ru-RU" sz="1200" dirty="0">
                <a:ea typeface="Calibri"/>
                <a:cs typeface="Times New Roman"/>
              </a:rPr>
              <a:t> : Печатная мастерская «Радонеж», 2022. — 254 с. : ил., </a:t>
            </a:r>
            <a:r>
              <a:rPr lang="ru-RU" sz="1200" dirty="0" err="1">
                <a:ea typeface="Calibri"/>
                <a:cs typeface="Times New Roman"/>
              </a:rPr>
              <a:t>портр</a:t>
            </a:r>
            <a:r>
              <a:rPr lang="ru-RU" sz="1200" dirty="0" smtClean="0">
                <a:ea typeface="Calibri"/>
                <a:cs typeface="Times New Roman"/>
              </a:rPr>
              <a:t>..</a:t>
            </a:r>
            <a:endParaRPr lang="ru-RU" sz="1200" dirty="0">
              <a:ea typeface="Calibri"/>
              <a:cs typeface="Times New Roman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18169" y="2488019"/>
            <a:ext cx="5560828" cy="2806994"/>
          </a:xfrm>
        </p:spPr>
        <p:txBody>
          <a:bodyPr>
            <a:normAutofit fontScale="92500" lnSpcReduction="10000"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16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Контактная информация: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 smtClean="0"/>
              <a:t> </a:t>
            </a:r>
            <a:r>
              <a:rPr lang="ru-RU" sz="1400" dirty="0" smtClean="0">
                <a:solidFill>
                  <a:srgbClr val="002060"/>
                </a:solidFill>
              </a:rPr>
              <a:t>Муниципальное автономное учреждение культуры  «</a:t>
            </a:r>
            <a:r>
              <a:rPr lang="ru-RU" sz="1400" dirty="0" err="1" smtClean="0">
                <a:solidFill>
                  <a:srgbClr val="002060"/>
                </a:solidFill>
              </a:rPr>
              <a:t>Уренская</a:t>
            </a:r>
            <a:r>
              <a:rPr lang="ru-RU" sz="1400" dirty="0" smtClean="0">
                <a:solidFill>
                  <a:srgbClr val="002060"/>
                </a:solidFill>
              </a:rPr>
              <a:t> ЦБС» </a:t>
            </a:r>
            <a:br>
              <a:rPr lang="ru-RU" sz="1400" dirty="0" smtClean="0">
                <a:solidFill>
                  <a:srgbClr val="002060"/>
                </a:solidFill>
              </a:rPr>
            </a:br>
            <a:r>
              <a:rPr lang="ru-RU" sz="1400" dirty="0" err="1" smtClean="0">
                <a:solidFill>
                  <a:srgbClr val="002060"/>
                </a:solidFill>
              </a:rPr>
              <a:t>Уренская</a:t>
            </a:r>
            <a:r>
              <a:rPr lang="ru-RU" sz="1400" dirty="0" smtClean="0">
                <a:solidFill>
                  <a:srgbClr val="002060"/>
                </a:solidFill>
              </a:rPr>
              <a:t> центральная библиотека</a:t>
            </a:r>
            <a:r>
              <a:rPr lang="ru-RU" sz="2800" dirty="0" smtClean="0">
                <a:solidFill>
                  <a:srgbClr val="002060"/>
                </a:solidFill>
              </a:rPr>
              <a:t/>
            </a:r>
            <a:br>
              <a:rPr lang="ru-RU" sz="2800" dirty="0" smtClean="0">
                <a:solidFill>
                  <a:srgbClr val="002060"/>
                </a:solidFill>
              </a:rPr>
            </a:br>
            <a:endParaRPr lang="ru-RU" sz="1400" dirty="0" smtClean="0">
              <a:solidFill>
                <a:srgbClr val="002060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г.Урень, ул. Советская, дом 26.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тел. 8(83154)21298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Эл. почта </a:t>
            </a:r>
            <a:r>
              <a:rPr lang="en-US" sz="1400" dirty="0" smtClean="0">
                <a:solidFill>
                  <a:srgbClr val="002060"/>
                </a:solidFill>
              </a:rPr>
              <a:t>uren-biblio@yandex.ru</a:t>
            </a:r>
            <a:r>
              <a:rPr lang="ru-RU" sz="1400" dirty="0" smtClean="0">
                <a:solidFill>
                  <a:srgbClr val="002060"/>
                </a:solidFill>
              </a:rPr>
              <a:t>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сайт </a:t>
            </a:r>
            <a:r>
              <a:rPr lang="en-US" sz="1400" dirty="0" smtClean="0">
                <a:solidFill>
                  <a:srgbClr val="002060"/>
                </a:solidFill>
                <a:hlinkClick r:id="rId2"/>
              </a:rPr>
              <a:t>https://uren-biblio</a:t>
            </a:r>
            <a:r>
              <a:rPr lang="ru-RU" sz="1400" dirty="0" smtClean="0">
                <a:solidFill>
                  <a:srgbClr val="002060"/>
                </a:solidFill>
                <a:hlinkClick r:id="rId2"/>
              </a:rPr>
              <a:t>.</a:t>
            </a:r>
            <a:r>
              <a:rPr lang="en-US" sz="1400" dirty="0" err="1" smtClean="0">
                <a:solidFill>
                  <a:srgbClr val="002060"/>
                </a:solidFill>
                <a:hlinkClick r:id="rId2"/>
              </a:rPr>
              <a:t>ru</a:t>
            </a:r>
            <a:r>
              <a:rPr lang="en-US" sz="1400" dirty="0" smtClean="0">
                <a:solidFill>
                  <a:srgbClr val="002060"/>
                </a:solidFill>
              </a:rPr>
              <a:t> </a:t>
            </a:r>
            <a:endParaRPr lang="ru-RU" sz="1400" dirty="0" smtClean="0">
              <a:solidFill>
                <a:srgbClr val="002060"/>
              </a:solidFill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1400" dirty="0" smtClean="0">
              <a:solidFill>
                <a:srgbClr val="002060"/>
              </a:solidFill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1400" dirty="0" smtClean="0">
              <a:solidFill>
                <a:srgbClr val="002060"/>
              </a:solidFill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Составители:</a:t>
            </a:r>
            <a:endParaRPr lang="en-US" sz="1400" dirty="0" smtClean="0">
              <a:solidFill>
                <a:srgbClr val="002060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 smtClean="0">
                <a:solidFill>
                  <a:srgbClr val="002060"/>
                </a:solidFill>
              </a:rPr>
              <a:t>Комарова Е. П., библиотекарь </a:t>
            </a:r>
            <a:r>
              <a:rPr lang="ru-RU" sz="1400" dirty="0">
                <a:solidFill>
                  <a:srgbClr val="002060"/>
                </a:solidFill>
              </a:rPr>
              <a:t>по краеведческой работе </a:t>
            </a:r>
            <a:endParaRPr lang="ru-RU" sz="1400" dirty="0" smtClean="0">
              <a:solidFill>
                <a:srgbClr val="002060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 err="1" smtClean="0">
                <a:solidFill>
                  <a:srgbClr val="002060"/>
                </a:solidFill>
              </a:rPr>
              <a:t>Уренской</a:t>
            </a:r>
            <a:r>
              <a:rPr lang="ru-RU" sz="1400" dirty="0" smtClean="0">
                <a:solidFill>
                  <a:srgbClr val="002060"/>
                </a:solidFill>
              </a:rPr>
              <a:t> центральной библиотеки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dirty="0" err="1" smtClean="0">
                <a:solidFill>
                  <a:srgbClr val="002060"/>
                </a:solidFill>
              </a:rPr>
              <a:t>Капитанова</a:t>
            </a:r>
            <a:r>
              <a:rPr lang="ru-RU" sz="1400" dirty="0" smtClean="0">
                <a:solidFill>
                  <a:srgbClr val="002060"/>
                </a:solidFill>
              </a:rPr>
              <a:t> А. С., библиограф   </a:t>
            </a:r>
            <a:r>
              <a:rPr lang="ru-RU" sz="1400" dirty="0" err="1" smtClean="0">
                <a:solidFill>
                  <a:srgbClr val="002060"/>
                </a:solidFill>
              </a:rPr>
              <a:t>Уренской</a:t>
            </a:r>
            <a:r>
              <a:rPr lang="ru-RU" sz="1400" dirty="0" smtClean="0">
                <a:solidFill>
                  <a:srgbClr val="002060"/>
                </a:solidFill>
              </a:rPr>
              <a:t> центральной библиотеки</a:t>
            </a:r>
            <a:endParaRPr lang="ru-RU" sz="14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sz="1400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03498" y="5412823"/>
            <a:ext cx="64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</a:rPr>
              <a:t>Краеведческий хронограф «Родного города черты» составлен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</a:rPr>
              <a:t>на основе краеведческого фонда </a:t>
            </a:r>
            <a:r>
              <a:rPr lang="ru-RU" sz="1200" dirty="0" err="1" smtClean="0">
                <a:solidFill>
                  <a:srgbClr val="002060"/>
                </a:solidFill>
              </a:rPr>
              <a:t>Уренской</a:t>
            </a:r>
            <a:r>
              <a:rPr lang="ru-RU" sz="1200" dirty="0" smtClean="0">
                <a:solidFill>
                  <a:srgbClr val="002060"/>
                </a:solidFill>
              </a:rPr>
              <a:t> центральной библиотеки.</a:t>
            </a:r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67825" y="1466472"/>
            <a:ext cx="68065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kern="10" dirty="0" smtClean="0">
                <a:ln w="9525">
                  <a:solidFill>
                    <a:schemeClr val="tx2"/>
                  </a:solidFill>
                  <a:round/>
                  <a:headEnd/>
                  <a:tailEnd/>
                </a:ln>
                <a:solidFill>
                  <a:srgbClr val="FF0000"/>
                </a:solidFill>
              </a:rPr>
              <a:t>Спасибо за внимание</a:t>
            </a:r>
            <a:endParaRPr lang="ru-RU" sz="4800" kern="10" dirty="0">
              <a:ln w="9525">
                <a:solidFill>
                  <a:schemeClr val="tx2"/>
                </a:solidFill>
                <a:round/>
                <a:headEnd/>
                <a:tailEnd/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3555</TotalTime>
  <Words>5017</Words>
  <Application>Microsoft Office PowerPoint</Application>
  <PresentationFormat>Экран (4:3)</PresentationFormat>
  <Paragraphs>335</Paragraphs>
  <Slides>40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 Office</vt:lpstr>
      <vt:lpstr>Презентация PowerPoint</vt:lpstr>
      <vt:lpstr>Энергия позитивных перемен…</vt:lpstr>
      <vt:lpstr>Презентация PowerPoint</vt:lpstr>
      <vt:lpstr>Презентация PowerPoint</vt:lpstr>
      <vt:lpstr>Презентация PowerPoint</vt:lpstr>
      <vt:lpstr> 1973 год </vt:lpstr>
      <vt:lpstr>1974 год</vt:lpstr>
      <vt:lpstr> 1975 год  </vt:lpstr>
      <vt:lpstr>1976 год</vt:lpstr>
      <vt:lpstr>1977 год </vt:lpstr>
      <vt:lpstr>1981 год </vt:lpstr>
      <vt:lpstr>1982 год </vt:lpstr>
      <vt:lpstr>1983 год</vt:lpstr>
      <vt:lpstr>1985 год  </vt:lpstr>
      <vt:lpstr>1987 год </vt:lpstr>
      <vt:lpstr> 1991 год  </vt:lpstr>
      <vt:lpstr> 1992 год  </vt:lpstr>
      <vt:lpstr> 1993 год  </vt:lpstr>
      <vt:lpstr> 1994 год   </vt:lpstr>
      <vt:lpstr> 1995 год  </vt:lpstr>
      <vt:lpstr> 1997 год  </vt:lpstr>
      <vt:lpstr>1998 год </vt:lpstr>
      <vt:lpstr> 2002 год   </vt:lpstr>
      <vt:lpstr>2005 год </vt:lpstr>
      <vt:lpstr>2006 год </vt:lpstr>
      <vt:lpstr>2008 год </vt:lpstr>
      <vt:lpstr>2009 год </vt:lpstr>
      <vt:lpstr>2011 год </vt:lpstr>
      <vt:lpstr>2012 год </vt:lpstr>
      <vt:lpstr>2013 год </vt:lpstr>
      <vt:lpstr>2014 год </vt:lpstr>
      <vt:lpstr>2015 год </vt:lpstr>
      <vt:lpstr>2016 год </vt:lpstr>
      <vt:lpstr>2018 год  </vt:lpstr>
      <vt:lpstr> 2019 год  </vt:lpstr>
      <vt:lpstr>2022 год </vt:lpstr>
      <vt:lpstr> 2023 год  </vt:lpstr>
      <vt:lpstr>2023 год</vt:lpstr>
      <vt:lpstr>Список использованной литературы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Гыук</cp:lastModifiedBy>
  <cp:revision>402</cp:revision>
  <dcterms:created xsi:type="dcterms:W3CDTF">2023-03-15T12:14:54Z</dcterms:created>
  <dcterms:modified xsi:type="dcterms:W3CDTF">2023-04-12T09:32:54Z</dcterms:modified>
</cp:coreProperties>
</file>